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handoutMasterIdLst>
    <p:handoutMasterId r:id="rId24"/>
  </p:handoutMasterIdLst>
  <p:sldIdLst>
    <p:sldId id="256" r:id="rId2"/>
    <p:sldId id="304" r:id="rId3"/>
    <p:sldId id="340" r:id="rId4"/>
    <p:sldId id="341" r:id="rId5"/>
    <p:sldId id="305" r:id="rId6"/>
    <p:sldId id="298" r:id="rId7"/>
    <p:sldId id="316" r:id="rId8"/>
    <p:sldId id="342" r:id="rId9"/>
    <p:sldId id="345" r:id="rId10"/>
    <p:sldId id="343" r:id="rId11"/>
    <p:sldId id="299" r:id="rId12"/>
    <p:sldId id="317" r:id="rId13"/>
    <p:sldId id="344" r:id="rId14"/>
    <p:sldId id="328" r:id="rId15"/>
    <p:sldId id="346" r:id="rId16"/>
    <p:sldId id="332" r:id="rId17"/>
    <p:sldId id="347" r:id="rId18"/>
    <p:sldId id="348" r:id="rId19"/>
    <p:sldId id="333" r:id="rId20"/>
    <p:sldId id="334" r:id="rId21"/>
    <p:sldId id="335" r:id="rId22"/>
    <p:sldId id="276" r:id="rId23"/>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C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136" cy="49386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16023" y="0"/>
            <a:ext cx="2918136" cy="493868"/>
          </a:xfrm>
          <a:prstGeom prst="rect">
            <a:avLst/>
          </a:prstGeom>
        </p:spPr>
        <p:txBody>
          <a:bodyPr vert="horz" lIns="91440" tIns="45720" rIns="91440" bIns="45720" rtlCol="0"/>
          <a:lstStyle>
            <a:lvl1pPr algn="r">
              <a:defRPr sz="1200"/>
            </a:lvl1pPr>
          </a:lstStyle>
          <a:p>
            <a:fld id="{C23BB2FE-5362-48AC-B0F9-30531014E6D1}" type="datetimeFigureOut">
              <a:rPr lang="en-US" smtClean="0"/>
              <a:pPr/>
              <a:t>7/5/2019</a:t>
            </a:fld>
            <a:endParaRPr lang="en-IN"/>
          </a:p>
        </p:txBody>
      </p:sp>
      <p:sp>
        <p:nvSpPr>
          <p:cNvPr id="4" name="Footer Placeholder 3"/>
          <p:cNvSpPr>
            <a:spLocks noGrp="1"/>
          </p:cNvSpPr>
          <p:nvPr>
            <p:ph type="ftr" sz="quarter" idx="2"/>
          </p:nvPr>
        </p:nvSpPr>
        <p:spPr>
          <a:xfrm>
            <a:off x="0" y="9370868"/>
            <a:ext cx="2918136" cy="49386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16023" y="9370868"/>
            <a:ext cx="2918136" cy="493867"/>
          </a:xfrm>
          <a:prstGeom prst="rect">
            <a:avLst/>
          </a:prstGeom>
        </p:spPr>
        <p:txBody>
          <a:bodyPr vert="horz" lIns="91440" tIns="45720" rIns="91440" bIns="45720" rtlCol="0" anchor="b"/>
          <a:lstStyle>
            <a:lvl1pPr algn="r">
              <a:defRPr sz="1200"/>
            </a:lvl1pPr>
          </a:lstStyle>
          <a:p>
            <a:fld id="{2ED220F6-F6AD-4AAC-8E93-B8669E4FDCEE}" type="slidenum">
              <a:rPr lang="en-IN" smtClean="0"/>
              <a:pPr/>
              <a:t>‹#›</a:t>
            </a:fld>
            <a:endParaRPr lang="en-IN"/>
          </a:p>
        </p:txBody>
      </p:sp>
    </p:spTree>
    <p:extLst>
      <p:ext uri="{BB962C8B-B14F-4D97-AF65-F5344CB8AC3E}">
        <p14:creationId xmlns:p14="http://schemas.microsoft.com/office/powerpoint/2010/main" val="35466679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1C67758-0C5E-42B5-A8F2-75AF86AAC150}" type="datetimeFigureOut">
              <a:rPr lang="en-US" smtClean="0"/>
              <a:pPr/>
              <a:t>7/5/2019</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22329DA7-53EE-42BB-AFB4-26A9736AC6CB}"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C67758-0C5E-42B5-A8F2-75AF86AAC150}" type="datetimeFigureOut">
              <a:rPr lang="en-US" smtClean="0"/>
              <a:pPr/>
              <a:t>7/5/2019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2329DA7-53EE-42BB-AFB4-26A9736AC6CB}"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C67758-0C5E-42B5-A8F2-75AF86AAC150}" type="datetimeFigureOut">
              <a:rPr lang="en-US" smtClean="0"/>
              <a:pPr/>
              <a:t>7/5/2019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2329DA7-53EE-42BB-AFB4-26A9736AC6CB}"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C67758-0C5E-42B5-A8F2-75AF86AAC150}" type="datetimeFigureOut">
              <a:rPr lang="en-US" smtClean="0"/>
              <a:pPr/>
              <a:t>7/5/2019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2329DA7-53EE-42BB-AFB4-26A9736AC6CB}"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1C67758-0C5E-42B5-A8F2-75AF86AAC150}" type="datetimeFigureOut">
              <a:rPr lang="en-US" smtClean="0"/>
              <a:pPr/>
              <a:t>7/5/2019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2329DA7-53EE-42BB-AFB4-26A9736AC6CB}"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1C67758-0C5E-42B5-A8F2-75AF86AAC150}" type="datetimeFigureOut">
              <a:rPr lang="en-US" smtClean="0"/>
              <a:pPr/>
              <a:t>7/5/2019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2329DA7-53EE-42BB-AFB4-26A9736AC6CB}"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1C67758-0C5E-42B5-A8F2-75AF86AAC150}" type="datetimeFigureOut">
              <a:rPr lang="en-US" smtClean="0"/>
              <a:pPr/>
              <a:t>7/5/2019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2329DA7-53EE-42BB-AFB4-26A9736AC6CB}"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1C67758-0C5E-42B5-A8F2-75AF86AAC150}" type="datetimeFigureOut">
              <a:rPr lang="en-US" smtClean="0"/>
              <a:pPr/>
              <a:t>7/5/2019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2329DA7-53EE-42BB-AFB4-26A9736AC6CB}"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67758-0C5E-42B5-A8F2-75AF86AAC150}" type="datetimeFigureOut">
              <a:rPr lang="en-US" smtClean="0"/>
              <a:pPr/>
              <a:t>7/5/2019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2329DA7-53EE-42BB-AFB4-26A9736AC6CB}"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1C67758-0C5E-42B5-A8F2-75AF86AAC150}" type="datetimeFigureOut">
              <a:rPr lang="en-US" smtClean="0"/>
              <a:pPr/>
              <a:t>7/5/2019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2329DA7-53EE-42BB-AFB4-26A9736AC6CB}"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1C67758-0C5E-42B5-A8F2-75AF86AAC150}" type="datetimeFigureOut">
              <a:rPr lang="en-US" smtClean="0"/>
              <a:pPr/>
              <a:t>7/5/2019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2"/>
            <a:ext cx="609600" cy="365125"/>
          </a:xfrm>
        </p:spPr>
        <p:txBody>
          <a:bodyPr/>
          <a:lstStyle/>
          <a:p>
            <a:fld id="{22329DA7-53EE-42BB-AFB4-26A9736AC6CB}"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1C67758-0C5E-42B5-A8F2-75AF86AAC150}" type="datetimeFigureOut">
              <a:rPr lang="en-US" smtClean="0"/>
              <a:pPr/>
              <a:t>7/5/2019</a:t>
            </a:fld>
            <a:endParaRPr lang="en-IN"/>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2329DA7-53EE-42BB-AFB4-26A9736AC6CB}"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3330737"/>
            <a:ext cx="8143932" cy="317009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smtClean="0">
                <a:ln w="11430"/>
                <a:solidFill>
                  <a:srgbClr val="0070C0"/>
                </a:solidFill>
                <a:effectLst>
                  <a:outerShdw blurRad="76200" dist="50800" dir="5400000" algn="tl" rotWithShape="0">
                    <a:srgbClr val="000000">
                      <a:alpha val="65000"/>
                    </a:srgbClr>
                  </a:outerShdw>
                </a:effectLst>
                <a:latin typeface="Monotype Corsiva" pitchFamily="66" charset="0"/>
              </a:rPr>
              <a:t>Mid-Day Meal Scheme</a:t>
            </a:r>
          </a:p>
          <a:p>
            <a:pPr algn="ctr"/>
            <a:r>
              <a:rPr lang="en-US" sz="6000" b="1" spc="50" dirty="0" smtClean="0">
                <a:ln w="11430"/>
                <a:solidFill>
                  <a:srgbClr val="0070C0"/>
                </a:solidFill>
                <a:effectLst>
                  <a:outerShdw blurRad="76200" dist="50800" dir="5400000" algn="tl" rotWithShape="0">
                    <a:srgbClr val="000000">
                      <a:alpha val="65000"/>
                    </a:srgbClr>
                  </a:outerShdw>
                </a:effectLst>
                <a:latin typeface="Monotype Corsiva" pitchFamily="66" charset="0"/>
              </a:rPr>
              <a:t>Chandigarh Administration</a:t>
            </a:r>
          </a:p>
          <a:p>
            <a:pPr algn="ctr"/>
            <a:endParaRPr lang="en-US" sz="4000" b="1" spc="50" dirty="0" smtClean="0">
              <a:ln w="11430"/>
              <a:solidFill>
                <a:srgbClr val="0070C0"/>
              </a:solidFill>
              <a:effectLst>
                <a:outerShdw blurRad="76200" dist="50800" dir="5400000" algn="tl" rotWithShape="0">
                  <a:srgbClr val="000000">
                    <a:alpha val="65000"/>
                  </a:srgbClr>
                </a:outerShdw>
              </a:effectLst>
              <a:latin typeface="Monotype Corsiva" pitchFamily="66" charset="0"/>
            </a:endParaRPr>
          </a:p>
          <a:p>
            <a:pPr algn="ctr"/>
            <a:r>
              <a:rPr lang="en-US" sz="4000" b="1" spc="50" dirty="0" smtClean="0">
                <a:ln w="11430"/>
                <a:solidFill>
                  <a:srgbClr val="0070C0"/>
                </a:solidFill>
                <a:effectLst>
                  <a:outerShdw blurRad="76200" dist="50800" dir="5400000" algn="tl" rotWithShape="0">
                    <a:srgbClr val="000000">
                      <a:alpha val="65000"/>
                    </a:srgbClr>
                  </a:outerShdw>
                </a:effectLst>
                <a:latin typeface="Monotype Corsiva" pitchFamily="66" charset="0"/>
              </a:rPr>
              <a:t>PAB Meeting 06.05.2019</a:t>
            </a:r>
            <a:endParaRPr lang="en-US" sz="4000" b="1" spc="50" dirty="0">
              <a:ln w="11430"/>
              <a:solidFill>
                <a:srgbClr val="0070C0"/>
              </a:solidFill>
              <a:effectLst>
                <a:outerShdw blurRad="76200" dist="50800" dir="5400000" algn="tl" rotWithShape="0">
                  <a:srgbClr val="000000">
                    <a:alpha val="65000"/>
                  </a:srgbClr>
                </a:outerShdw>
              </a:effectLst>
            </a:endParaRPr>
          </a:p>
        </p:txBody>
      </p:sp>
      <p:pic>
        <p:nvPicPr>
          <p:cNvPr id="5" name="Picture 5" descr="C:\Documents and Settings\user\Desktop\LOGO\MDM_LOGO_JPEG.JPG"/>
          <p:cNvPicPr>
            <a:picLocks noChangeAspect="1" noChangeArrowheads="1"/>
          </p:cNvPicPr>
          <p:nvPr/>
        </p:nvPicPr>
        <p:blipFill>
          <a:blip r:embed="rId2" cstate="print"/>
          <a:srcRect l="27779" t="13121" r="27777" b="10283"/>
          <a:stretch>
            <a:fillRect/>
          </a:stretch>
        </p:blipFill>
        <p:spPr bwMode="auto">
          <a:xfrm>
            <a:off x="3571868" y="845149"/>
            <a:ext cx="1981518" cy="25124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2"/>
          <p:cNvSpPr txBox="1">
            <a:spLocks noChangeArrowheads="1"/>
          </p:cNvSpPr>
          <p:nvPr/>
        </p:nvSpPr>
        <p:spPr>
          <a:xfrm>
            <a:off x="1143001" y="23810"/>
            <a:ext cx="7786718" cy="1119174"/>
          </a:xfrm>
          <a:prstGeom prst="rect">
            <a:avLst/>
          </a:prstGeom>
        </p:spPr>
        <p:txBody>
          <a:bodyPr vert="horz" lIns="91440" tIns="45720" rIns="91440" bIns="45720" rtlCol="0" anchor="ctr">
            <a:noAutofit/>
          </a:bodyPr>
          <a:lstStyle/>
          <a:p>
            <a:pPr lvl="0" algn="ctr">
              <a:spcBef>
                <a:spcPct val="0"/>
              </a:spcBef>
              <a:defRPr/>
            </a:pPr>
            <a:r>
              <a:rPr lang="en-US" sz="2600" b="1" dirty="0" smtClean="0">
                <a:latin typeface="Garamond" pitchFamily="18" charset="0"/>
              </a:rPr>
              <a:t>Coverage under RBSK (School Health </a:t>
            </a:r>
            <a:r>
              <a:rPr lang="en-US" sz="2600" b="1" dirty="0" err="1" smtClean="0">
                <a:latin typeface="Garamond" pitchFamily="18" charset="0"/>
              </a:rPr>
              <a:t>Programme</a:t>
            </a:r>
            <a:r>
              <a:rPr lang="en-US" sz="2600" b="1" dirty="0" smtClean="0">
                <a:latin typeface="Garamond" pitchFamily="18" charset="0"/>
              </a:rPr>
              <a:t>)</a:t>
            </a:r>
            <a:r>
              <a:rPr lang="en-US" sz="2800" b="1" dirty="0" smtClean="0">
                <a:latin typeface="Garamond" pitchFamily="18" charset="0"/>
              </a:rPr>
              <a:t/>
            </a:r>
            <a:br>
              <a:rPr lang="en-US" sz="2800" b="1" dirty="0" smtClean="0">
                <a:latin typeface="Garamond" pitchFamily="18" charset="0"/>
              </a:rPr>
            </a:br>
            <a:r>
              <a:rPr lang="en-US" sz="2000" b="1" dirty="0" smtClean="0">
                <a:latin typeface="Garamond" pitchFamily="18" charset="0"/>
              </a:rPr>
              <a:t>During the year 2018-19</a:t>
            </a:r>
            <a:endParaRPr lang="en-US" sz="2800" b="1" dirty="0" smtClean="0">
              <a:latin typeface="Garamond" pitchFamily="18" charset="0"/>
            </a:endParaRPr>
          </a:p>
        </p:txBody>
      </p:sp>
      <p:graphicFrame>
        <p:nvGraphicFramePr>
          <p:cNvPr id="4" name="Content Placeholder 3"/>
          <p:cNvGraphicFramePr>
            <a:graphicFrameLocks/>
          </p:cNvGraphicFramePr>
          <p:nvPr/>
        </p:nvGraphicFramePr>
        <p:xfrm>
          <a:off x="571473" y="1142985"/>
          <a:ext cx="8286808" cy="4717888"/>
        </p:xfrm>
        <a:graphic>
          <a:graphicData uri="http://schemas.openxmlformats.org/drawingml/2006/table">
            <a:tbl>
              <a:tblPr>
                <a:tableStyleId>{0505E3EF-67EA-436B-97B2-0124C06EBD24}</a:tableStyleId>
              </a:tblPr>
              <a:tblGrid>
                <a:gridCol w="5542455"/>
                <a:gridCol w="2744353"/>
              </a:tblGrid>
              <a:tr h="12658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latin typeface="Garamond" pitchFamily="18" charset="0"/>
                        </a:rPr>
                        <a:t>Components</a:t>
                      </a:r>
                      <a:endParaRPr kumimoji="0" lang="en-US" sz="2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latin typeface="Garamond" pitchFamily="18" charset="0"/>
                        </a:rPr>
                        <a:t>  No. of Children Covered</a:t>
                      </a:r>
                      <a:endParaRPr kumimoji="0" lang="en-US" sz="2400" b="1" i="0" u="none" strike="noStrike" cap="none" normalizeH="0" baseline="0" dirty="0" smtClean="0">
                        <a:ln>
                          <a:noFill/>
                        </a:ln>
                        <a:solidFill>
                          <a:schemeClr val="tx1"/>
                        </a:solidFill>
                        <a:effectLst/>
                        <a:latin typeface="Garamond" pitchFamily="18" charset="0"/>
                      </a:endParaRPr>
                    </a:p>
                  </a:txBody>
                  <a:tcPr anchor="ctr" horzOverflow="overflow"/>
                </a:tc>
              </a:tr>
              <a:tr h="7485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latin typeface="Garamond" pitchFamily="18" charset="0"/>
                        </a:rPr>
                        <a:t>Health Checkup (Recording of Height &amp; Weight etc.)</a:t>
                      </a:r>
                      <a:endParaRPr kumimoji="0" lang="en-US" sz="2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latin typeface="Garamond" pitchFamily="18" charset="0"/>
                        </a:rPr>
                        <a:t>132315</a:t>
                      </a:r>
                      <a:endParaRPr kumimoji="0" lang="en-US" sz="2400" b="1" i="0" u="none" strike="noStrike" cap="none" normalizeH="0" baseline="0" dirty="0" smtClean="0">
                        <a:ln>
                          <a:noFill/>
                        </a:ln>
                        <a:solidFill>
                          <a:schemeClr val="tx1"/>
                        </a:solidFill>
                        <a:effectLst/>
                        <a:latin typeface="Garamond" pitchFamily="18" charset="0"/>
                      </a:endParaRPr>
                    </a:p>
                  </a:txBody>
                  <a:tcPr anchor="ctr" horzOverflow="overflow"/>
                </a:tc>
              </a:tr>
              <a:tr h="8763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latin typeface="Garamond" pitchFamily="18" charset="0"/>
                        </a:rPr>
                        <a:t>Coverage under WIFS (Distribution of IFA &amp; De-worming medicine)</a:t>
                      </a:r>
                      <a:endParaRPr kumimoji="0" lang="en-US" sz="2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latin typeface="Garamond" pitchFamily="18" charset="0"/>
                        </a:rPr>
                        <a:t>113290</a:t>
                      </a:r>
                      <a:endParaRPr kumimoji="0" lang="en-US" sz="2400" b="1" i="0" u="none" strike="noStrike" cap="none" normalizeH="0" baseline="0" dirty="0" smtClean="0">
                        <a:ln>
                          <a:noFill/>
                        </a:ln>
                        <a:solidFill>
                          <a:schemeClr val="tx1"/>
                        </a:solidFill>
                        <a:effectLst/>
                        <a:latin typeface="Garamond" pitchFamily="18" charset="0"/>
                      </a:endParaRPr>
                    </a:p>
                  </a:txBody>
                  <a:tcPr anchor="ctr" horzOverflow="overflow"/>
                </a:tc>
              </a:tr>
              <a:tr h="8763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latin typeface="Garamond" pitchFamily="18" charset="0"/>
                        </a:rPr>
                        <a:t>Spectacles Distributed</a:t>
                      </a:r>
                      <a:endParaRPr kumimoji="0" lang="en-US" sz="2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Garamond" pitchFamily="18" charset="0"/>
                        </a:rPr>
                        <a:t>Nil*</a:t>
                      </a:r>
                    </a:p>
                  </a:txBody>
                  <a:tcPr anchor="ctr" horzOverflow="overflow"/>
                </a:tc>
              </a:tr>
              <a:tr h="87635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latin typeface="Garamond" pitchFamily="18" charset="0"/>
                        </a:rPr>
                        <a:t>Number of visits made by RBSK team - 1670</a:t>
                      </a:r>
                      <a:endParaRPr kumimoji="0" lang="en-US" sz="2400" b="1" i="0" u="none" strike="noStrike" cap="none" normalizeH="0" baseline="0" dirty="0" smtClean="0">
                        <a:ln>
                          <a:noFill/>
                        </a:ln>
                        <a:solidFill>
                          <a:schemeClr val="tx1"/>
                        </a:solidFill>
                        <a:effectLst/>
                        <a:latin typeface="Garamond" pitchFamily="18" charset="0"/>
                      </a:endParaRPr>
                    </a:p>
                  </a:txBody>
                  <a:tcPr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Garamond" pitchFamily="18" charset="0"/>
                      </a:endParaRPr>
                    </a:p>
                  </a:txBody>
                  <a:tcPr anchor="ctr" horzOverflow="overflow"/>
                </a:tc>
              </a:tr>
            </a:tbl>
          </a:graphicData>
        </a:graphic>
      </p:graphicFrame>
      <p:sp>
        <p:nvSpPr>
          <p:cNvPr id="5" name="TextBox 4"/>
          <p:cNvSpPr txBox="1"/>
          <p:nvPr/>
        </p:nvSpPr>
        <p:spPr>
          <a:xfrm>
            <a:off x="571473" y="6143646"/>
            <a:ext cx="8286808" cy="646331"/>
          </a:xfrm>
          <a:prstGeom prst="rect">
            <a:avLst/>
          </a:prstGeom>
          <a:noFill/>
        </p:spPr>
        <p:txBody>
          <a:bodyPr wrap="square" rtlCol="0">
            <a:spAutoFit/>
          </a:bodyPr>
          <a:lstStyle/>
          <a:p>
            <a:r>
              <a:rPr lang="en-IN" dirty="0" smtClean="0"/>
              <a:t>*As reported by Nodal Officer RBSK, Spectacles were not distributed to children with refractive error due to insufficient fund with Health Department.</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42911" y="709838"/>
            <a:ext cx="7720042"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IN" sz="3200" b="1" dirty="0" smtClean="0">
                <a:latin typeface="Garamond" pitchFamily="18" charset="0"/>
              </a:rPr>
              <a:t>Proposed Budget 2019-20</a:t>
            </a:r>
          </a:p>
          <a:p>
            <a:pPr algn="r"/>
            <a:r>
              <a:rPr lang="en-IN" b="1" dirty="0" smtClean="0">
                <a:latin typeface="Garamond" pitchFamily="18" charset="0"/>
              </a:rPr>
              <a:t>(Figures in </a:t>
            </a:r>
            <a:r>
              <a:rPr lang="en-IN" b="1" dirty="0" err="1" smtClean="0">
                <a:latin typeface="Garamond" pitchFamily="18" charset="0"/>
              </a:rPr>
              <a:t>Lakh</a:t>
            </a:r>
            <a:r>
              <a:rPr lang="en-IN" b="1" dirty="0" smtClean="0">
                <a:latin typeface="Garamond" pitchFamily="18" charset="0"/>
              </a:rPr>
              <a:t>)</a:t>
            </a:r>
          </a:p>
        </p:txBody>
      </p:sp>
      <p:graphicFrame>
        <p:nvGraphicFramePr>
          <p:cNvPr id="5" name="Table 4"/>
          <p:cNvGraphicFramePr>
            <a:graphicFrameLocks noGrp="1"/>
          </p:cNvGraphicFramePr>
          <p:nvPr/>
        </p:nvGraphicFramePr>
        <p:xfrm>
          <a:off x="428596" y="1714488"/>
          <a:ext cx="8358246" cy="4714908"/>
        </p:xfrm>
        <a:graphic>
          <a:graphicData uri="http://schemas.openxmlformats.org/drawingml/2006/table">
            <a:tbl>
              <a:tblPr>
                <a:tableStyleId>{0505E3EF-67EA-436B-97B2-0124C06EBD24}</a:tableStyleId>
              </a:tblPr>
              <a:tblGrid>
                <a:gridCol w="1835368"/>
                <a:gridCol w="2248971"/>
                <a:gridCol w="2619491"/>
                <a:gridCol w="1654416"/>
              </a:tblGrid>
              <a:tr h="1178727">
                <a:tc>
                  <a:txBody>
                    <a:bodyPr/>
                    <a:lstStyle/>
                    <a:p>
                      <a:pPr algn="ctr" fontAlgn="b"/>
                      <a:r>
                        <a:rPr lang="en-IN" sz="2400" b="1" u="none" strike="noStrike" dirty="0">
                          <a:latin typeface="Garamond" pitchFamily="18" charset="0"/>
                        </a:rPr>
                        <a:t> </a:t>
                      </a:r>
                      <a:endParaRPr lang="en-IN" sz="2400" b="1" i="0" u="none" strike="noStrike" dirty="0">
                        <a:solidFill>
                          <a:srgbClr val="000000"/>
                        </a:solidFill>
                        <a:latin typeface="Garamond" pitchFamily="18" charset="0"/>
                      </a:endParaRPr>
                    </a:p>
                  </a:txBody>
                  <a:tcPr marL="9525" marR="9525" marT="9525" marB="0" anchor="ctr"/>
                </a:tc>
                <a:tc>
                  <a:txBody>
                    <a:bodyPr/>
                    <a:lstStyle/>
                    <a:p>
                      <a:pPr algn="ctr" fontAlgn="b"/>
                      <a:r>
                        <a:rPr lang="en-IN" sz="2800" b="1" u="none" strike="noStrike" dirty="0">
                          <a:latin typeface="Garamond" pitchFamily="18" charset="0"/>
                        </a:rPr>
                        <a:t>Centre </a:t>
                      </a:r>
                      <a:r>
                        <a:rPr lang="en-IN" sz="2800" b="1" u="none" strike="noStrike" dirty="0" smtClean="0">
                          <a:latin typeface="Garamond" pitchFamily="18" charset="0"/>
                        </a:rPr>
                        <a:t>Share </a:t>
                      </a:r>
                      <a:r>
                        <a:rPr lang="en-IN" sz="2000" b="1" u="none" strike="noStrike" dirty="0" smtClean="0">
                          <a:latin typeface="Garamond" pitchFamily="18" charset="0"/>
                        </a:rPr>
                        <a:t>(100% as per norms)</a:t>
                      </a:r>
                      <a:endParaRPr lang="en-IN" sz="2800" b="1" i="0" u="none" strike="noStrike" dirty="0">
                        <a:solidFill>
                          <a:srgbClr val="000000"/>
                        </a:solidFill>
                        <a:latin typeface="Garamond" pitchFamily="18" charset="0"/>
                      </a:endParaRPr>
                    </a:p>
                  </a:txBody>
                  <a:tcPr marL="9525" marR="9525" marT="9525" marB="0" anchor="ctr"/>
                </a:tc>
                <a:tc>
                  <a:txBody>
                    <a:bodyPr/>
                    <a:lstStyle/>
                    <a:p>
                      <a:pPr algn="ctr" fontAlgn="b"/>
                      <a:r>
                        <a:rPr lang="en-IN" sz="2800" b="1" u="none" strike="noStrike" dirty="0" smtClean="0">
                          <a:latin typeface="Garamond" pitchFamily="18" charset="0"/>
                        </a:rPr>
                        <a:t>UT</a:t>
                      </a:r>
                    </a:p>
                    <a:p>
                      <a:pPr algn="ctr" fontAlgn="b"/>
                      <a:r>
                        <a:rPr lang="en-IN" sz="2800" b="1" u="none" strike="noStrike" dirty="0" smtClean="0">
                          <a:latin typeface="Garamond" pitchFamily="18" charset="0"/>
                        </a:rPr>
                        <a:t>Provision </a:t>
                      </a:r>
                      <a:r>
                        <a:rPr lang="en-IN" sz="2000" b="1" u="none" strike="noStrike" dirty="0" smtClean="0">
                          <a:latin typeface="Garamond" pitchFamily="18" charset="0"/>
                        </a:rPr>
                        <a:t>(Additional)</a:t>
                      </a:r>
                      <a:endParaRPr lang="en-IN" sz="2400" b="1" i="0" u="none" strike="noStrike" dirty="0">
                        <a:solidFill>
                          <a:srgbClr val="000000"/>
                        </a:solidFill>
                        <a:latin typeface="Garamond" pitchFamily="18" charset="0"/>
                      </a:endParaRPr>
                    </a:p>
                  </a:txBody>
                  <a:tcPr marL="9525" marR="9525" marT="9525" marB="0" anchor="ctr"/>
                </a:tc>
                <a:tc>
                  <a:txBody>
                    <a:bodyPr/>
                    <a:lstStyle/>
                    <a:p>
                      <a:pPr algn="ctr" fontAlgn="b"/>
                      <a:r>
                        <a:rPr lang="en-IN" sz="2800" b="1" u="none" strike="noStrike" dirty="0">
                          <a:latin typeface="Garamond" pitchFamily="18" charset="0"/>
                        </a:rPr>
                        <a:t>Total</a:t>
                      </a:r>
                      <a:endParaRPr lang="en-IN" sz="2800" b="1" i="0" u="none" strike="noStrike" dirty="0">
                        <a:solidFill>
                          <a:srgbClr val="000000"/>
                        </a:solidFill>
                        <a:latin typeface="Garamond" pitchFamily="18" charset="0"/>
                      </a:endParaRPr>
                    </a:p>
                  </a:txBody>
                  <a:tcPr marL="9525" marR="9525" marT="9525" marB="0" anchor="ctr"/>
                </a:tc>
              </a:tr>
              <a:tr h="1178727">
                <a:tc>
                  <a:txBody>
                    <a:bodyPr/>
                    <a:lstStyle/>
                    <a:p>
                      <a:pPr algn="ctr" fontAlgn="b"/>
                      <a:r>
                        <a:rPr lang="en-IN" sz="2400" b="1" u="none" strike="noStrike" dirty="0">
                          <a:latin typeface="Garamond" pitchFamily="18" charset="0"/>
                        </a:rPr>
                        <a:t>Primary</a:t>
                      </a:r>
                      <a:endParaRPr lang="en-IN" sz="2400" b="1" i="0" u="none" strike="noStrike" dirty="0">
                        <a:solidFill>
                          <a:srgbClr val="000000"/>
                        </a:solidFill>
                        <a:latin typeface="Garamond" pitchFamily="18" charset="0"/>
                      </a:endParaRPr>
                    </a:p>
                  </a:txBody>
                  <a:tcPr marL="9525" marR="9525" marT="9525" marB="0" anchor="ctr"/>
                </a:tc>
                <a:tc>
                  <a:txBody>
                    <a:bodyPr/>
                    <a:lstStyle/>
                    <a:p>
                      <a:pPr algn="ctr" fontAlgn="b"/>
                      <a:r>
                        <a:rPr lang="en-IN" sz="2400" b="1" u="none" strike="noStrike" dirty="0" smtClean="0">
                          <a:latin typeface="Garamond" pitchFamily="18" charset="0"/>
                        </a:rPr>
                        <a:t>378.95</a:t>
                      </a:r>
                      <a:endParaRPr lang="en-IN" sz="2400" b="1" i="0" u="none" strike="noStrike" dirty="0">
                        <a:solidFill>
                          <a:srgbClr val="000000"/>
                        </a:solidFill>
                        <a:latin typeface="Garamond" pitchFamily="18" charset="0"/>
                      </a:endParaRPr>
                    </a:p>
                  </a:txBody>
                  <a:tcPr marL="9525" marR="9525" marT="9525" marB="0" anchor="ctr"/>
                </a:tc>
                <a:tc>
                  <a:txBody>
                    <a:bodyPr/>
                    <a:lstStyle/>
                    <a:p>
                      <a:pPr algn="ctr" fontAlgn="b"/>
                      <a:r>
                        <a:rPr lang="en-IN" sz="2400" b="1" u="none" strike="noStrike" dirty="0" smtClean="0">
                          <a:latin typeface="Garamond" pitchFamily="18" charset="0"/>
                        </a:rPr>
                        <a:t>746.05</a:t>
                      </a:r>
                      <a:endParaRPr lang="en-IN" sz="2400" b="1" i="0" u="none" strike="noStrike" dirty="0">
                        <a:solidFill>
                          <a:srgbClr val="000000"/>
                        </a:solidFill>
                        <a:latin typeface="Garamond" pitchFamily="18" charset="0"/>
                      </a:endParaRPr>
                    </a:p>
                  </a:txBody>
                  <a:tcPr marL="9525" marR="9525" marT="9525" marB="0" anchor="ctr"/>
                </a:tc>
                <a:tc>
                  <a:txBody>
                    <a:bodyPr/>
                    <a:lstStyle/>
                    <a:p>
                      <a:pPr algn="ctr" fontAlgn="b"/>
                      <a:r>
                        <a:rPr lang="en-IN" sz="2400" b="1" u="none" strike="noStrike" dirty="0" smtClean="0">
                          <a:latin typeface="Garamond" pitchFamily="18" charset="0"/>
                        </a:rPr>
                        <a:t>1125.00</a:t>
                      </a:r>
                      <a:endParaRPr lang="en-IN" sz="2400" b="1" i="0" u="none" strike="noStrike" dirty="0">
                        <a:solidFill>
                          <a:srgbClr val="000000"/>
                        </a:solidFill>
                        <a:latin typeface="Garamond" pitchFamily="18" charset="0"/>
                      </a:endParaRPr>
                    </a:p>
                  </a:txBody>
                  <a:tcPr marL="9525" marR="9525" marT="9525" marB="0" anchor="ctr"/>
                </a:tc>
              </a:tr>
              <a:tr h="1178727">
                <a:tc>
                  <a:txBody>
                    <a:bodyPr/>
                    <a:lstStyle/>
                    <a:p>
                      <a:pPr algn="ctr" fontAlgn="b"/>
                      <a:r>
                        <a:rPr lang="en-IN" sz="2400" b="1" u="none" strike="noStrike" dirty="0">
                          <a:latin typeface="Garamond" pitchFamily="18" charset="0"/>
                        </a:rPr>
                        <a:t>U. Primary</a:t>
                      </a:r>
                      <a:endParaRPr lang="en-IN" sz="2400" b="1" i="0" u="none" strike="noStrike" dirty="0">
                        <a:solidFill>
                          <a:srgbClr val="000000"/>
                        </a:solidFill>
                        <a:latin typeface="Garamond" pitchFamily="18" charset="0"/>
                      </a:endParaRPr>
                    </a:p>
                  </a:txBody>
                  <a:tcPr marL="9525" marR="9525" marT="9525" marB="0" anchor="ctr"/>
                </a:tc>
                <a:tc>
                  <a:txBody>
                    <a:bodyPr/>
                    <a:lstStyle/>
                    <a:p>
                      <a:pPr algn="ctr" fontAlgn="b"/>
                      <a:r>
                        <a:rPr lang="en-IN" sz="2400" b="1" u="none" strike="noStrike" dirty="0" smtClean="0">
                          <a:latin typeface="Garamond" pitchFamily="18" charset="0"/>
                        </a:rPr>
                        <a:t>324.82</a:t>
                      </a:r>
                      <a:endParaRPr lang="en-IN" sz="2400" b="1" i="0" u="none" strike="noStrike" dirty="0">
                        <a:solidFill>
                          <a:srgbClr val="000000"/>
                        </a:solidFill>
                        <a:latin typeface="Garamond" pitchFamily="18" charset="0"/>
                      </a:endParaRPr>
                    </a:p>
                  </a:txBody>
                  <a:tcPr marL="9525" marR="9525" marT="9525" marB="0" anchor="ctr"/>
                </a:tc>
                <a:tc>
                  <a:txBody>
                    <a:bodyPr/>
                    <a:lstStyle/>
                    <a:p>
                      <a:pPr algn="ctr" fontAlgn="b"/>
                      <a:r>
                        <a:rPr lang="en-IN" sz="2400" b="1" u="none" strike="noStrike" dirty="0" smtClean="0">
                          <a:latin typeface="Garamond" pitchFamily="18" charset="0"/>
                        </a:rPr>
                        <a:t>453.95</a:t>
                      </a:r>
                      <a:endParaRPr lang="en-IN" sz="2400" b="1" i="0" u="none" strike="noStrike" dirty="0">
                        <a:solidFill>
                          <a:srgbClr val="000000"/>
                        </a:solidFill>
                        <a:latin typeface="Garamond" pitchFamily="18" charset="0"/>
                      </a:endParaRPr>
                    </a:p>
                  </a:txBody>
                  <a:tcPr marL="9525" marR="9525" marT="9525" marB="0" anchor="ctr"/>
                </a:tc>
                <a:tc>
                  <a:txBody>
                    <a:bodyPr/>
                    <a:lstStyle/>
                    <a:p>
                      <a:pPr algn="ctr" fontAlgn="b"/>
                      <a:r>
                        <a:rPr lang="en-IN" sz="2400" b="1" u="none" strike="noStrike" dirty="0" smtClean="0">
                          <a:latin typeface="Garamond" pitchFamily="18" charset="0"/>
                        </a:rPr>
                        <a:t>778.77</a:t>
                      </a:r>
                      <a:endParaRPr lang="en-IN" sz="2400" b="1" i="0" u="none" strike="noStrike" dirty="0">
                        <a:solidFill>
                          <a:srgbClr val="000000"/>
                        </a:solidFill>
                        <a:latin typeface="Garamond" pitchFamily="18" charset="0"/>
                      </a:endParaRPr>
                    </a:p>
                  </a:txBody>
                  <a:tcPr marL="9525" marR="9525" marT="9525" marB="0" anchor="ctr"/>
                </a:tc>
              </a:tr>
              <a:tr h="1178727">
                <a:tc>
                  <a:txBody>
                    <a:bodyPr/>
                    <a:lstStyle/>
                    <a:p>
                      <a:pPr algn="ctr" fontAlgn="b"/>
                      <a:r>
                        <a:rPr lang="en-IN" sz="2400" b="1" u="none" strike="noStrike" dirty="0">
                          <a:latin typeface="Garamond" pitchFamily="18" charset="0"/>
                        </a:rPr>
                        <a:t>Total</a:t>
                      </a:r>
                      <a:endParaRPr lang="en-IN" sz="2400" b="1" i="0" u="none" strike="noStrike" dirty="0">
                        <a:solidFill>
                          <a:srgbClr val="000000"/>
                        </a:solidFill>
                        <a:latin typeface="Garamond" pitchFamily="18" charset="0"/>
                      </a:endParaRPr>
                    </a:p>
                  </a:txBody>
                  <a:tcPr marL="9525" marR="9525" marT="9525" marB="0" anchor="ctr"/>
                </a:tc>
                <a:tc>
                  <a:txBody>
                    <a:bodyPr/>
                    <a:lstStyle/>
                    <a:p>
                      <a:pPr algn="ctr" fontAlgn="b"/>
                      <a:r>
                        <a:rPr lang="en-IN" sz="2400" b="1" u="none" strike="noStrike" dirty="0" smtClean="0">
                          <a:latin typeface="Garamond" pitchFamily="18" charset="0"/>
                        </a:rPr>
                        <a:t>703.77</a:t>
                      </a:r>
                      <a:endParaRPr lang="en-IN" sz="2400" b="1" i="0" u="none" strike="noStrike" dirty="0">
                        <a:solidFill>
                          <a:srgbClr val="000000"/>
                        </a:solidFill>
                        <a:latin typeface="Garamond" pitchFamily="18" charset="0"/>
                      </a:endParaRPr>
                    </a:p>
                  </a:txBody>
                  <a:tcPr marL="9525" marR="9525" marT="9525" marB="0" anchor="ctr"/>
                </a:tc>
                <a:tc>
                  <a:txBody>
                    <a:bodyPr/>
                    <a:lstStyle/>
                    <a:p>
                      <a:pPr algn="ctr" fontAlgn="b"/>
                      <a:r>
                        <a:rPr lang="en-IN" sz="2400" b="1" u="none" strike="noStrike" dirty="0" smtClean="0">
                          <a:latin typeface="Garamond" pitchFamily="18" charset="0"/>
                        </a:rPr>
                        <a:t>1200.00</a:t>
                      </a:r>
                      <a:endParaRPr lang="en-IN" sz="2400" b="1" i="0" u="none" strike="noStrike" dirty="0">
                        <a:solidFill>
                          <a:srgbClr val="000000"/>
                        </a:solidFill>
                        <a:latin typeface="Garamond" pitchFamily="18" charset="0"/>
                      </a:endParaRPr>
                    </a:p>
                  </a:txBody>
                  <a:tcPr marL="9525" marR="9525" marT="9525" marB="0" anchor="ctr"/>
                </a:tc>
                <a:tc>
                  <a:txBody>
                    <a:bodyPr/>
                    <a:lstStyle/>
                    <a:p>
                      <a:pPr algn="ctr" fontAlgn="b"/>
                      <a:r>
                        <a:rPr lang="en-IN" sz="2400" b="1" u="none" strike="noStrike" dirty="0" smtClean="0">
                          <a:latin typeface="Garamond" pitchFamily="18" charset="0"/>
                        </a:rPr>
                        <a:t>1903.77</a:t>
                      </a:r>
                      <a:endParaRPr lang="en-IN" sz="2400" b="1" i="0" u="none" strike="noStrike" dirty="0">
                        <a:solidFill>
                          <a:srgbClr val="000000"/>
                        </a:solidFill>
                        <a:latin typeface="Garamond" pitchFamily="18" charset="0"/>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714348" y="76201"/>
            <a:ext cx="7720042"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IN" sz="3200" b="1" dirty="0" smtClean="0">
                <a:latin typeface="Garamond" pitchFamily="18" charset="0"/>
              </a:rPr>
              <a:t>Component wise Proposed Budget 2019-20</a:t>
            </a:r>
          </a:p>
          <a:p>
            <a:pPr algn="r"/>
            <a:r>
              <a:rPr lang="en-IN" b="1" dirty="0" smtClean="0">
                <a:latin typeface="Garamond" pitchFamily="18" charset="0"/>
              </a:rPr>
              <a:t>(Figures in </a:t>
            </a:r>
            <a:r>
              <a:rPr lang="en-IN" b="1" dirty="0" err="1" smtClean="0">
                <a:latin typeface="Garamond" pitchFamily="18" charset="0"/>
              </a:rPr>
              <a:t>Lakh</a:t>
            </a:r>
            <a:r>
              <a:rPr lang="en-IN" b="1" dirty="0" smtClean="0">
                <a:latin typeface="Garamond" pitchFamily="18"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1203265834"/>
              </p:ext>
            </p:extLst>
          </p:nvPr>
        </p:nvGraphicFramePr>
        <p:xfrm>
          <a:off x="357159" y="1071547"/>
          <a:ext cx="8470063" cy="4966088"/>
        </p:xfrm>
        <a:graphic>
          <a:graphicData uri="http://schemas.openxmlformats.org/drawingml/2006/table">
            <a:tbl>
              <a:tblPr>
                <a:tableStyleId>{0505E3EF-67EA-436B-97B2-0124C06EBD24}</a:tableStyleId>
              </a:tblPr>
              <a:tblGrid>
                <a:gridCol w="2551102"/>
                <a:gridCol w="1120542"/>
                <a:gridCol w="989365"/>
                <a:gridCol w="989365"/>
                <a:gridCol w="989365"/>
                <a:gridCol w="989365"/>
                <a:gridCol w="840959"/>
              </a:tblGrid>
              <a:tr h="348064">
                <a:tc rowSpan="2">
                  <a:txBody>
                    <a:bodyPr/>
                    <a:lstStyle/>
                    <a:p>
                      <a:pPr algn="ctr" fontAlgn="ctr"/>
                      <a:r>
                        <a:rPr lang="en-US" sz="2000" b="1" u="none" strike="noStrike" dirty="0">
                          <a:latin typeface="Garamond" pitchFamily="18" charset="0"/>
                        </a:rPr>
                        <a:t>Component </a:t>
                      </a:r>
                      <a:endParaRPr lang="en-IN" sz="2000" b="1" i="0" u="none" strike="noStrike" dirty="0">
                        <a:solidFill>
                          <a:srgbClr val="000000"/>
                        </a:solidFill>
                        <a:latin typeface="Garamond" pitchFamily="18" charset="0"/>
                      </a:endParaRPr>
                    </a:p>
                  </a:txBody>
                  <a:tcPr marL="15530" marR="15530" marT="15530" marB="0" anchor="ctr"/>
                </a:tc>
                <a:tc gridSpan="3">
                  <a:txBody>
                    <a:bodyPr/>
                    <a:lstStyle/>
                    <a:p>
                      <a:pPr algn="ctr" fontAlgn="ctr"/>
                      <a:r>
                        <a:rPr lang="en-US" sz="2000" b="1" u="none" strike="noStrike" dirty="0">
                          <a:latin typeface="Garamond" pitchFamily="18" charset="0"/>
                        </a:rPr>
                        <a:t>Centre Share</a:t>
                      </a:r>
                      <a:endParaRPr lang="en-IN" sz="2000" b="1" i="0" u="none" strike="noStrike" dirty="0">
                        <a:solidFill>
                          <a:srgbClr val="000000"/>
                        </a:solidFill>
                        <a:latin typeface="Garamond" pitchFamily="18" charset="0"/>
                      </a:endParaRPr>
                    </a:p>
                  </a:txBody>
                  <a:tcPr marL="15530" marR="15530" marT="15530" marB="0" anchor="ctr"/>
                </a:tc>
                <a:tc hMerge="1">
                  <a:txBody>
                    <a:bodyPr/>
                    <a:lstStyle/>
                    <a:p>
                      <a:endParaRPr lang="en-IN"/>
                    </a:p>
                  </a:txBody>
                  <a:tcPr/>
                </a:tc>
                <a:tc hMerge="1">
                  <a:txBody>
                    <a:bodyPr/>
                    <a:lstStyle/>
                    <a:p>
                      <a:endParaRPr lang="en-IN"/>
                    </a:p>
                  </a:txBody>
                  <a:tcPr/>
                </a:tc>
                <a:tc gridSpan="3">
                  <a:txBody>
                    <a:bodyPr/>
                    <a:lstStyle/>
                    <a:p>
                      <a:pPr algn="ctr" fontAlgn="ctr"/>
                      <a:r>
                        <a:rPr lang="en-US" sz="2000" b="1" u="none" strike="noStrike" dirty="0" smtClean="0">
                          <a:latin typeface="Garamond" pitchFamily="18" charset="0"/>
                        </a:rPr>
                        <a:t>UT Provision</a:t>
                      </a:r>
                      <a:endParaRPr lang="en-IN" sz="2000" b="1" i="0" u="none" strike="noStrike" dirty="0">
                        <a:solidFill>
                          <a:srgbClr val="000000"/>
                        </a:solidFill>
                        <a:latin typeface="Garamond" pitchFamily="18" charset="0"/>
                      </a:endParaRPr>
                    </a:p>
                  </a:txBody>
                  <a:tcPr marL="15530" marR="15530" marT="15530" marB="0" anchor="ctr"/>
                </a:tc>
                <a:tc hMerge="1">
                  <a:txBody>
                    <a:bodyPr/>
                    <a:lstStyle/>
                    <a:p>
                      <a:endParaRPr lang="en-IN"/>
                    </a:p>
                  </a:txBody>
                  <a:tcPr/>
                </a:tc>
                <a:tc hMerge="1">
                  <a:txBody>
                    <a:bodyPr/>
                    <a:lstStyle/>
                    <a:p>
                      <a:endParaRPr lang="en-IN"/>
                    </a:p>
                  </a:txBody>
                  <a:tcPr/>
                </a:tc>
              </a:tr>
              <a:tr h="696128">
                <a:tc vMerge="1">
                  <a:txBody>
                    <a:bodyPr/>
                    <a:lstStyle/>
                    <a:p>
                      <a:endParaRPr lang="en-IN"/>
                    </a:p>
                  </a:txBody>
                  <a:tcPr/>
                </a:tc>
                <a:tc>
                  <a:txBody>
                    <a:bodyPr/>
                    <a:lstStyle/>
                    <a:p>
                      <a:pPr algn="ctr" fontAlgn="ctr"/>
                      <a:r>
                        <a:rPr lang="en-US" sz="2000" b="1" u="none" strike="noStrike">
                          <a:latin typeface="Garamond" pitchFamily="18" charset="0"/>
                        </a:rPr>
                        <a:t>Primary</a:t>
                      </a:r>
                      <a:endParaRPr lang="en-IN" sz="2000" b="1" i="0" u="none" strike="noStrike">
                        <a:solidFill>
                          <a:srgbClr val="000000"/>
                        </a:solidFill>
                        <a:latin typeface="Garamond" pitchFamily="18" charset="0"/>
                      </a:endParaRPr>
                    </a:p>
                  </a:txBody>
                  <a:tcPr marL="15530" marR="15530" marT="15530" marB="0" anchor="ctr"/>
                </a:tc>
                <a:tc>
                  <a:txBody>
                    <a:bodyPr/>
                    <a:lstStyle/>
                    <a:p>
                      <a:pPr algn="ctr" fontAlgn="ctr"/>
                      <a:r>
                        <a:rPr lang="en-US" sz="2000" b="1" u="none" strike="noStrike">
                          <a:latin typeface="Garamond" pitchFamily="18" charset="0"/>
                        </a:rPr>
                        <a:t>Upper Primary</a:t>
                      </a:r>
                      <a:endParaRPr lang="en-IN" sz="2000" b="1" i="0" u="none" strike="noStrike">
                        <a:solidFill>
                          <a:srgbClr val="000000"/>
                        </a:solidFill>
                        <a:latin typeface="Garamond" pitchFamily="18" charset="0"/>
                      </a:endParaRPr>
                    </a:p>
                  </a:txBody>
                  <a:tcPr marL="15530" marR="15530" marT="15530" marB="0" anchor="ctr"/>
                </a:tc>
                <a:tc>
                  <a:txBody>
                    <a:bodyPr/>
                    <a:lstStyle/>
                    <a:p>
                      <a:pPr algn="ctr" fontAlgn="ctr"/>
                      <a:r>
                        <a:rPr lang="en-US" sz="2000" b="1" u="none" strike="noStrike">
                          <a:latin typeface="Garamond" pitchFamily="18" charset="0"/>
                        </a:rPr>
                        <a:t>Total</a:t>
                      </a:r>
                      <a:endParaRPr lang="en-IN" sz="2000" b="1" i="0" u="none" strike="noStrike">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a:latin typeface="Garamond" pitchFamily="18" charset="0"/>
                        </a:rPr>
                        <a:t>Primary</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a:latin typeface="Garamond" pitchFamily="18" charset="0"/>
                        </a:rPr>
                        <a:t>Upper Primary</a:t>
                      </a:r>
                      <a:endParaRPr lang="en-IN" sz="2000" b="1" i="0" u="none" strike="noStrike">
                        <a:solidFill>
                          <a:srgbClr val="000000"/>
                        </a:solidFill>
                        <a:latin typeface="Garamond" pitchFamily="18" charset="0"/>
                      </a:endParaRPr>
                    </a:p>
                  </a:txBody>
                  <a:tcPr marL="15530" marR="15530" marT="15530" marB="0" anchor="ctr"/>
                </a:tc>
                <a:tc>
                  <a:txBody>
                    <a:bodyPr/>
                    <a:lstStyle/>
                    <a:p>
                      <a:pPr algn="ctr" fontAlgn="ctr"/>
                      <a:r>
                        <a:rPr lang="en-US" sz="2000" b="1" u="none" strike="noStrike">
                          <a:latin typeface="Garamond" pitchFamily="18" charset="0"/>
                        </a:rPr>
                        <a:t>Total</a:t>
                      </a:r>
                      <a:endParaRPr lang="en-IN" sz="2000" b="1" i="0" u="none" strike="noStrike">
                        <a:solidFill>
                          <a:srgbClr val="000000"/>
                        </a:solidFill>
                        <a:latin typeface="Garamond" pitchFamily="18" charset="0"/>
                      </a:endParaRPr>
                    </a:p>
                  </a:txBody>
                  <a:tcPr marL="15530" marR="15530" marT="15530" marB="0" anchor="ctr"/>
                </a:tc>
              </a:tr>
              <a:tr h="348064">
                <a:tc>
                  <a:txBody>
                    <a:bodyPr/>
                    <a:lstStyle/>
                    <a:p>
                      <a:pPr algn="ctr" fontAlgn="ctr"/>
                      <a:r>
                        <a:rPr lang="en-US" sz="2000" b="1" u="none" strike="noStrike" dirty="0">
                          <a:latin typeface="Garamond" pitchFamily="18" charset="0"/>
                        </a:rPr>
                        <a:t>Cost of Food Grain </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16.15</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16.15</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32.30</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a:latin typeface="Garamond" pitchFamily="18" charset="0"/>
                        </a:rPr>
                        <a:t>-</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a:latin typeface="Garamond" pitchFamily="18" charset="0"/>
                        </a:rPr>
                        <a:t>-</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a:t>
                      </a:r>
                      <a:r>
                        <a:rPr lang="en-US" sz="2000" b="1" u="none" strike="noStrike" dirty="0">
                          <a:latin typeface="Garamond" pitchFamily="18" charset="0"/>
                        </a:rPr>
                        <a:t> </a:t>
                      </a:r>
                      <a:endParaRPr lang="en-IN" sz="2000" b="1" i="0" u="none" strike="noStrike" dirty="0">
                        <a:solidFill>
                          <a:srgbClr val="000000"/>
                        </a:solidFill>
                        <a:latin typeface="Garamond" pitchFamily="18" charset="0"/>
                      </a:endParaRPr>
                    </a:p>
                  </a:txBody>
                  <a:tcPr marL="15530" marR="15530" marT="15530" marB="0" anchor="ctr"/>
                </a:tc>
              </a:tr>
              <a:tr h="348064">
                <a:tc>
                  <a:txBody>
                    <a:bodyPr/>
                    <a:lstStyle/>
                    <a:p>
                      <a:pPr algn="ctr" fontAlgn="ctr"/>
                      <a:r>
                        <a:rPr lang="en-US" sz="2000" b="1" u="none" strike="noStrike" dirty="0">
                          <a:latin typeface="Garamond" pitchFamily="18" charset="0"/>
                        </a:rPr>
                        <a:t>Cooking Cost </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270.14</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269.51</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539.65</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199.96</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133.31</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333.27</a:t>
                      </a:r>
                      <a:endParaRPr lang="en-IN" sz="2000" b="1" i="0" u="none" strike="noStrike" dirty="0">
                        <a:solidFill>
                          <a:srgbClr val="000000"/>
                        </a:solidFill>
                        <a:latin typeface="Garamond" pitchFamily="18" charset="0"/>
                      </a:endParaRPr>
                    </a:p>
                  </a:txBody>
                  <a:tcPr marL="15530" marR="15530" marT="15530" marB="0" anchor="ctr"/>
                </a:tc>
              </a:tr>
              <a:tr h="661322">
                <a:tc>
                  <a:txBody>
                    <a:bodyPr/>
                    <a:lstStyle/>
                    <a:p>
                      <a:pPr algn="ctr" fontAlgn="ctr"/>
                      <a:r>
                        <a:rPr lang="en-US" sz="2000" b="1" u="none" strike="noStrike" dirty="0">
                          <a:latin typeface="Garamond" pitchFamily="18" charset="0"/>
                        </a:rPr>
                        <a:t>Transportation Assistance</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4.66</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4.66</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IN" sz="2000" b="1" u="none" strike="noStrike" dirty="0" smtClean="0">
                          <a:latin typeface="Garamond" pitchFamily="18" charset="0"/>
                        </a:rPr>
                        <a:t>9.32</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45.00</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30.00</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75.00</a:t>
                      </a:r>
                      <a:endParaRPr lang="en-IN" sz="2000" b="1" i="0" u="none" strike="noStrike" dirty="0">
                        <a:solidFill>
                          <a:srgbClr val="000000"/>
                        </a:solidFill>
                        <a:latin typeface="Garamond" pitchFamily="18" charset="0"/>
                      </a:endParaRPr>
                    </a:p>
                  </a:txBody>
                  <a:tcPr marL="15530" marR="15530" marT="15530" marB="0" anchor="ctr"/>
                </a:tc>
              </a:tr>
              <a:tr h="661322">
                <a:tc>
                  <a:txBody>
                    <a:bodyPr/>
                    <a:lstStyle/>
                    <a:p>
                      <a:pPr algn="ctr" fontAlgn="ctr"/>
                      <a:r>
                        <a:rPr lang="en-US" sz="2000" b="1" u="none" strike="noStrike" dirty="0">
                          <a:latin typeface="Garamond" pitchFamily="18" charset="0"/>
                        </a:rPr>
                        <a:t>Honorarium to Cook cum Helpers </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48.00</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34.50</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82.50</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96.00</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69.00</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165.00</a:t>
                      </a:r>
                      <a:endParaRPr lang="en-IN" sz="2000" b="1" i="0" u="none" strike="noStrike" dirty="0">
                        <a:solidFill>
                          <a:srgbClr val="000000"/>
                        </a:solidFill>
                        <a:latin typeface="Garamond" pitchFamily="18" charset="0"/>
                      </a:endParaRPr>
                    </a:p>
                  </a:txBody>
                  <a:tcPr marL="15530" marR="15530" marT="15530" marB="0" anchor="ctr"/>
                </a:tc>
              </a:tr>
              <a:tr h="920155">
                <a:tc>
                  <a:txBody>
                    <a:bodyPr/>
                    <a:lstStyle/>
                    <a:p>
                      <a:pPr algn="ctr" fontAlgn="ctr"/>
                      <a:r>
                        <a:rPr lang="en-IN" sz="2000" b="1" u="none" strike="noStrike" dirty="0">
                          <a:solidFill>
                            <a:schemeClr val="tx1"/>
                          </a:solidFill>
                          <a:latin typeface="Garamond" pitchFamily="18" charset="0"/>
                        </a:rPr>
                        <a:t>Monitoring </a:t>
                      </a:r>
                      <a:r>
                        <a:rPr lang="en-IN" sz="2000" b="1" u="none" strike="noStrike" dirty="0" smtClean="0">
                          <a:solidFill>
                            <a:schemeClr val="tx1"/>
                          </a:solidFill>
                          <a:latin typeface="Garamond" pitchFamily="18" charset="0"/>
                        </a:rPr>
                        <a:t>Management </a:t>
                      </a:r>
                      <a:r>
                        <a:rPr lang="en-IN" sz="2000" b="1" u="none" strike="noStrike" dirty="0">
                          <a:solidFill>
                            <a:schemeClr val="tx1"/>
                          </a:solidFill>
                          <a:latin typeface="Garamond" pitchFamily="18" charset="0"/>
                        </a:rPr>
                        <a:t>and Evaluation (MME) </a:t>
                      </a:r>
                      <a:endParaRPr lang="en-IN" sz="2000" b="1" i="0" u="none" strike="noStrike" dirty="0">
                        <a:solidFill>
                          <a:schemeClr val="tx1"/>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40.00</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0.00</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40.00</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72.64</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0.00</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72.64</a:t>
                      </a:r>
                      <a:endParaRPr lang="en-IN" sz="2000" b="1" i="0" u="none" strike="noStrike" dirty="0">
                        <a:solidFill>
                          <a:srgbClr val="000000"/>
                        </a:solidFill>
                        <a:latin typeface="Garamond" pitchFamily="18" charset="0"/>
                      </a:endParaRPr>
                    </a:p>
                  </a:txBody>
                  <a:tcPr marL="15530" marR="15530" marT="15530" marB="0" anchor="ctr"/>
                </a:tc>
              </a:tr>
              <a:tr h="618559">
                <a:tc>
                  <a:txBody>
                    <a:bodyPr/>
                    <a:lstStyle/>
                    <a:p>
                      <a:pPr algn="ctr" fontAlgn="ctr"/>
                      <a:r>
                        <a:rPr lang="en-IN" sz="2000" b="1" u="none" strike="noStrike" dirty="0" smtClean="0">
                          <a:latin typeface="Garamond" pitchFamily="18" charset="0"/>
                        </a:rPr>
                        <a:t>Additional Food Item (Milk, Egg &amp; Banana)</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IN" sz="2000" b="1" u="none" strike="noStrike" dirty="0" smtClean="0">
                          <a:latin typeface="Garamond" pitchFamily="18" charset="0"/>
                        </a:rPr>
                        <a:t>0.00</a:t>
                      </a:r>
                      <a:endParaRPr lang="en-IN" sz="2000" b="1" i="0" u="none" strike="noStrike" dirty="0">
                        <a:solidFill>
                          <a:schemeClr val="tx1"/>
                        </a:solidFill>
                        <a:latin typeface="Garamond" pitchFamily="18" charset="0"/>
                      </a:endParaRPr>
                    </a:p>
                  </a:txBody>
                  <a:tcPr marL="15530" marR="15530" marT="15530" marB="0" anchor="ctr"/>
                </a:tc>
                <a:tc>
                  <a:txBody>
                    <a:bodyPr/>
                    <a:lstStyle/>
                    <a:p>
                      <a:pPr algn="ctr" fontAlgn="ctr"/>
                      <a:r>
                        <a:rPr lang="en-IN" sz="2000" b="1" u="none" strike="noStrike" dirty="0" smtClean="0">
                          <a:latin typeface="Garamond" pitchFamily="18" charset="0"/>
                        </a:rPr>
                        <a:t>0.00</a:t>
                      </a:r>
                      <a:endParaRPr lang="en-IN" sz="2000" b="1" i="0" u="none" strike="noStrike" dirty="0">
                        <a:solidFill>
                          <a:schemeClr val="tx1"/>
                        </a:solidFill>
                        <a:latin typeface="Garamond" pitchFamily="18" charset="0"/>
                      </a:endParaRPr>
                    </a:p>
                  </a:txBody>
                  <a:tcPr marL="15530" marR="15530" marT="15530" marB="0" anchor="ctr"/>
                </a:tc>
                <a:tc>
                  <a:txBody>
                    <a:bodyPr/>
                    <a:lstStyle/>
                    <a:p>
                      <a:pPr algn="ctr" fontAlgn="ctr"/>
                      <a:r>
                        <a:rPr lang="en-IN" sz="2000" b="1" u="none" strike="noStrike" dirty="0" smtClean="0">
                          <a:latin typeface="Garamond" pitchFamily="18" charset="0"/>
                        </a:rPr>
                        <a:t>0.00</a:t>
                      </a:r>
                      <a:endParaRPr lang="en-IN" sz="2000" b="1" i="0" u="none" strike="noStrike" dirty="0">
                        <a:solidFill>
                          <a:schemeClr val="tx1"/>
                        </a:solidFill>
                        <a:latin typeface="Garamond" pitchFamily="18" charset="0"/>
                      </a:endParaRPr>
                    </a:p>
                  </a:txBody>
                  <a:tcPr marL="15530" marR="15530" marT="15530" marB="0" anchor="ctr"/>
                </a:tc>
                <a:tc>
                  <a:txBody>
                    <a:bodyPr/>
                    <a:lstStyle/>
                    <a:p>
                      <a:pPr algn="ctr" fontAlgn="ctr"/>
                      <a:r>
                        <a:rPr lang="en-IN" sz="2000" b="1" u="none" strike="noStrike" dirty="0" smtClean="0">
                          <a:latin typeface="Garamond" pitchFamily="18" charset="0"/>
                        </a:rPr>
                        <a:t>332.45</a:t>
                      </a:r>
                      <a:endParaRPr lang="en-IN" sz="2000" b="1" i="0" u="none" strike="noStrike" dirty="0">
                        <a:solidFill>
                          <a:schemeClr val="tx1"/>
                        </a:solidFill>
                        <a:latin typeface="Garamond" pitchFamily="18" charset="0"/>
                      </a:endParaRPr>
                    </a:p>
                  </a:txBody>
                  <a:tcPr marL="15530" marR="15530" marT="15530" marB="0" anchor="ctr"/>
                </a:tc>
                <a:tc>
                  <a:txBody>
                    <a:bodyPr/>
                    <a:lstStyle/>
                    <a:p>
                      <a:pPr algn="ctr" fontAlgn="ctr"/>
                      <a:r>
                        <a:rPr lang="en-IN" sz="2000" b="1" u="none" strike="noStrike" dirty="0" smtClean="0">
                          <a:latin typeface="Garamond" pitchFamily="18" charset="0"/>
                        </a:rPr>
                        <a:t>221.64</a:t>
                      </a:r>
                      <a:endParaRPr lang="en-IN" sz="2000" b="1" i="0" u="none" strike="noStrike" dirty="0">
                        <a:solidFill>
                          <a:schemeClr val="tx1"/>
                        </a:solidFill>
                        <a:latin typeface="Garamond" pitchFamily="18" charset="0"/>
                      </a:endParaRPr>
                    </a:p>
                  </a:txBody>
                  <a:tcPr marL="15530" marR="15530" marT="15530" marB="0" anchor="ctr"/>
                </a:tc>
                <a:tc>
                  <a:txBody>
                    <a:bodyPr/>
                    <a:lstStyle/>
                    <a:p>
                      <a:pPr algn="ctr" fontAlgn="ctr"/>
                      <a:r>
                        <a:rPr lang="en-IN" sz="2000" b="1" u="none" strike="noStrike" dirty="0" smtClean="0">
                          <a:latin typeface="Garamond" pitchFamily="18" charset="0"/>
                        </a:rPr>
                        <a:t>554.09*</a:t>
                      </a:r>
                      <a:endParaRPr lang="en-IN" sz="2000" b="1" i="0" u="none" strike="noStrike" dirty="0">
                        <a:solidFill>
                          <a:schemeClr val="tx1"/>
                        </a:solidFill>
                        <a:latin typeface="Garamond" pitchFamily="18" charset="0"/>
                      </a:endParaRPr>
                    </a:p>
                  </a:txBody>
                  <a:tcPr marL="15530" marR="15530" marT="15530" marB="0" anchor="ctr"/>
                </a:tc>
              </a:tr>
              <a:tr h="348064">
                <a:tc>
                  <a:txBody>
                    <a:bodyPr/>
                    <a:lstStyle/>
                    <a:p>
                      <a:pPr algn="ctr" fontAlgn="ctr"/>
                      <a:r>
                        <a:rPr lang="en-US" sz="2000" b="1" u="none" strike="noStrike" dirty="0">
                          <a:latin typeface="Garamond" pitchFamily="18" charset="0"/>
                        </a:rPr>
                        <a:t>Total </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378.95</a:t>
                      </a:r>
                      <a:endParaRPr lang="en-IN" sz="2000" b="1" i="0" u="none" strike="noStrike" dirty="0">
                        <a:solidFill>
                          <a:srgbClr val="FF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324.82</a:t>
                      </a:r>
                      <a:endParaRPr lang="en-IN" sz="2000" b="1" i="0" u="none" strike="noStrike" dirty="0">
                        <a:solidFill>
                          <a:srgbClr val="FF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703.77</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746.05</a:t>
                      </a:r>
                      <a:endParaRPr lang="en-IN" sz="2000" b="1" i="0" u="none" strike="noStrike" dirty="0">
                        <a:solidFill>
                          <a:srgbClr val="FF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3.95</a:t>
                      </a:r>
                      <a:endParaRPr lang="en-IN" sz="2000" b="1" i="0" u="none" strike="noStrike" dirty="0">
                        <a:solidFill>
                          <a:srgbClr val="FF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1200.00</a:t>
                      </a:r>
                      <a:endParaRPr lang="en-IN" sz="2000" b="1" i="0" u="none" strike="noStrike" dirty="0">
                        <a:solidFill>
                          <a:srgbClr val="000000"/>
                        </a:solidFill>
                        <a:latin typeface="Garamond" pitchFamily="18" charset="0"/>
                      </a:endParaRPr>
                    </a:p>
                  </a:txBody>
                  <a:tcPr marL="15530" marR="15530" marT="15530" marB="0" anchor="ctr"/>
                </a:tc>
              </a:tr>
            </a:tbl>
          </a:graphicData>
        </a:graphic>
      </p:graphicFrame>
      <p:sp>
        <p:nvSpPr>
          <p:cNvPr id="2" name="TextBox 1"/>
          <p:cNvSpPr txBox="1"/>
          <p:nvPr/>
        </p:nvSpPr>
        <p:spPr>
          <a:xfrm>
            <a:off x="395536" y="6093296"/>
            <a:ext cx="8424936" cy="784830"/>
          </a:xfrm>
          <a:prstGeom prst="rect">
            <a:avLst/>
          </a:prstGeom>
          <a:noFill/>
        </p:spPr>
        <p:txBody>
          <a:bodyPr wrap="square" rtlCol="0">
            <a:spAutoFit/>
          </a:bodyPr>
          <a:lstStyle/>
          <a:p>
            <a:pPr algn="just"/>
            <a:r>
              <a:rPr lang="en-IN" sz="1500" dirty="0" smtClean="0"/>
              <a:t>* The issue regarding revision of per meal cost of Centralized Cooking Institutes is under consideration. The Expenditure for this purpose shall be met out of from the saving under the component of Additional Food Item.</a:t>
            </a:r>
            <a:endParaRPr lang="en-IN" sz="15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678761" y="691202"/>
            <a:ext cx="579003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ctr"/>
            <a:r>
              <a:rPr lang="en-IN" sz="2800" b="1" dirty="0">
                <a:solidFill>
                  <a:prstClr val="black"/>
                </a:solidFill>
                <a:latin typeface="Garamond" pitchFamily="18" charset="0"/>
              </a:rPr>
              <a:t>Components wise Proposed MME</a:t>
            </a:r>
            <a:endParaRPr lang="en-IN" sz="2800" b="1" dirty="0">
              <a:solidFill>
                <a:srgbClr val="000000"/>
              </a:solidFill>
              <a:latin typeface="Garamond" pitchFamily="18" charset="0"/>
            </a:endParaRPr>
          </a:p>
        </p:txBody>
      </p:sp>
      <p:graphicFrame>
        <p:nvGraphicFramePr>
          <p:cNvPr id="9" name="Table 8"/>
          <p:cNvGraphicFramePr>
            <a:graphicFrameLocks noGrp="1"/>
          </p:cNvGraphicFramePr>
          <p:nvPr/>
        </p:nvGraphicFramePr>
        <p:xfrm>
          <a:off x="642910" y="1285860"/>
          <a:ext cx="7929618" cy="5124474"/>
        </p:xfrm>
        <a:graphic>
          <a:graphicData uri="http://schemas.openxmlformats.org/drawingml/2006/table">
            <a:tbl>
              <a:tblPr>
                <a:tableStyleId>{0505E3EF-67EA-436B-97B2-0124C06EBD24}</a:tableStyleId>
              </a:tblPr>
              <a:tblGrid>
                <a:gridCol w="6583078"/>
                <a:gridCol w="1346540"/>
              </a:tblGrid>
              <a:tr h="485778">
                <a:tc>
                  <a:txBody>
                    <a:bodyPr/>
                    <a:lstStyle/>
                    <a:p>
                      <a:pPr algn="ctr" rtl="0" fontAlgn="b"/>
                      <a:r>
                        <a:rPr lang="en-IN" sz="2000" b="1" u="none" strike="noStrike" dirty="0">
                          <a:latin typeface="Garamond" pitchFamily="18" charset="0"/>
                        </a:rPr>
                        <a:t>Components</a:t>
                      </a:r>
                      <a:endParaRPr lang="en-IN" sz="2000" b="1" i="0" u="none" strike="noStrike" dirty="0">
                        <a:solidFill>
                          <a:srgbClr val="000000"/>
                        </a:solidFill>
                        <a:latin typeface="Garamond" pitchFamily="18" charset="0"/>
                      </a:endParaRPr>
                    </a:p>
                  </a:txBody>
                  <a:tcPr marL="7144" marR="7144" marT="9525" marB="0" anchor="ctr"/>
                </a:tc>
                <a:tc>
                  <a:txBody>
                    <a:bodyPr/>
                    <a:lstStyle/>
                    <a:p>
                      <a:pPr algn="ctr" rtl="0" fontAlgn="b"/>
                      <a:r>
                        <a:rPr lang="en-IN" sz="2000" b="1" u="none" strike="noStrike" dirty="0" smtClean="0">
                          <a:latin typeface="Garamond" pitchFamily="18" charset="0"/>
                        </a:rPr>
                        <a:t>Amount in </a:t>
                      </a:r>
                      <a:r>
                        <a:rPr lang="en-IN" sz="2000" b="1" u="none" strike="noStrike" dirty="0" err="1" smtClean="0">
                          <a:latin typeface="Garamond" pitchFamily="18" charset="0"/>
                        </a:rPr>
                        <a:t>Lakh</a:t>
                      </a:r>
                      <a:endParaRPr lang="en-IN" sz="2000" b="1" i="0" u="none" strike="noStrike" dirty="0">
                        <a:solidFill>
                          <a:srgbClr val="000000"/>
                        </a:solidFill>
                        <a:latin typeface="Garamond" pitchFamily="18" charset="0"/>
                      </a:endParaRPr>
                    </a:p>
                  </a:txBody>
                  <a:tcPr marL="7144" marR="7144" marT="9525" marB="0" anchor="b"/>
                </a:tc>
              </a:tr>
              <a:tr h="485778">
                <a:tc>
                  <a:txBody>
                    <a:bodyPr/>
                    <a:lstStyle/>
                    <a:p>
                      <a:pPr algn="l" rtl="0" fontAlgn="b"/>
                      <a:r>
                        <a:rPr lang="en-IN" sz="2000" b="1" u="none" strike="noStrike" dirty="0">
                          <a:latin typeface="Garamond" pitchFamily="18" charset="0"/>
                        </a:rPr>
                        <a:t>Salary of Existing Manpower</a:t>
                      </a:r>
                      <a:endParaRPr lang="en-IN" sz="2000" b="1" i="0" u="none" strike="noStrike" dirty="0">
                        <a:solidFill>
                          <a:srgbClr val="000000"/>
                        </a:solidFill>
                        <a:latin typeface="Garamond" pitchFamily="18" charset="0"/>
                      </a:endParaRPr>
                    </a:p>
                  </a:txBody>
                  <a:tcPr marL="7144" marR="7144" marT="9525" marB="0" anchor="b"/>
                </a:tc>
                <a:tc>
                  <a:txBody>
                    <a:bodyPr/>
                    <a:lstStyle/>
                    <a:p>
                      <a:pPr algn="ctr" rtl="0" fontAlgn="b"/>
                      <a:r>
                        <a:rPr lang="en-IN" sz="2000" b="1" u="none" strike="noStrike" dirty="0" smtClean="0">
                          <a:latin typeface="Garamond" pitchFamily="18" charset="0"/>
                        </a:rPr>
                        <a:t>81.32</a:t>
                      </a:r>
                      <a:endParaRPr lang="en-IN" sz="2000" b="1" i="0" u="none" strike="noStrike" dirty="0">
                        <a:solidFill>
                          <a:srgbClr val="000000"/>
                        </a:solidFill>
                        <a:latin typeface="Garamond" pitchFamily="18" charset="0"/>
                      </a:endParaRPr>
                    </a:p>
                  </a:txBody>
                  <a:tcPr marL="7144" marR="7144" marT="9525" marB="0" anchor="b"/>
                </a:tc>
              </a:tr>
              <a:tr h="485778">
                <a:tc>
                  <a:txBody>
                    <a:bodyPr/>
                    <a:lstStyle/>
                    <a:p>
                      <a:pPr algn="l" rtl="0" fontAlgn="b"/>
                      <a:r>
                        <a:rPr lang="en-IN" sz="2000" b="1" u="none" strike="noStrike" dirty="0">
                          <a:latin typeface="Garamond" pitchFamily="18" charset="0"/>
                        </a:rPr>
                        <a:t>Transport &amp; Conveyance</a:t>
                      </a:r>
                      <a:endParaRPr lang="en-IN" sz="2000" b="1" i="0" u="none" strike="noStrike" dirty="0">
                        <a:solidFill>
                          <a:srgbClr val="000000"/>
                        </a:solidFill>
                        <a:latin typeface="Garamond" pitchFamily="18" charset="0"/>
                      </a:endParaRPr>
                    </a:p>
                  </a:txBody>
                  <a:tcPr marL="7144" marR="7144" marT="9525" marB="0" anchor="b"/>
                </a:tc>
                <a:tc>
                  <a:txBody>
                    <a:bodyPr/>
                    <a:lstStyle/>
                    <a:p>
                      <a:pPr algn="ctr" rtl="0" fontAlgn="b"/>
                      <a:r>
                        <a:rPr lang="en-IN" sz="2000" b="1" u="none" strike="noStrike" dirty="0" smtClean="0">
                          <a:latin typeface="Garamond" pitchFamily="18" charset="0"/>
                        </a:rPr>
                        <a:t>4.32</a:t>
                      </a:r>
                      <a:endParaRPr lang="en-IN" sz="2000" b="1" i="0" u="none" strike="noStrike" dirty="0">
                        <a:solidFill>
                          <a:srgbClr val="000000"/>
                        </a:solidFill>
                        <a:latin typeface="Garamond" pitchFamily="18" charset="0"/>
                      </a:endParaRPr>
                    </a:p>
                  </a:txBody>
                  <a:tcPr marL="7144" marR="7144" marT="9525" marB="0" anchor="b"/>
                </a:tc>
              </a:tr>
              <a:tr h="485778">
                <a:tc>
                  <a:txBody>
                    <a:bodyPr/>
                    <a:lstStyle/>
                    <a:p>
                      <a:pPr algn="l" rtl="0" fontAlgn="b"/>
                      <a:r>
                        <a:rPr lang="en-IN" sz="2000" b="1" u="none" strike="noStrike">
                          <a:latin typeface="Garamond" pitchFamily="18" charset="0"/>
                        </a:rPr>
                        <a:t>Office Expenditure</a:t>
                      </a:r>
                      <a:endParaRPr lang="en-IN" sz="2000" b="1" i="0" u="none" strike="noStrike">
                        <a:solidFill>
                          <a:srgbClr val="000000"/>
                        </a:solidFill>
                        <a:latin typeface="Garamond" pitchFamily="18" charset="0"/>
                      </a:endParaRPr>
                    </a:p>
                  </a:txBody>
                  <a:tcPr marL="7144" marR="7144" marT="9525" marB="0" anchor="b"/>
                </a:tc>
                <a:tc>
                  <a:txBody>
                    <a:bodyPr/>
                    <a:lstStyle/>
                    <a:p>
                      <a:pPr algn="ctr" rtl="0" fontAlgn="b"/>
                      <a:r>
                        <a:rPr lang="en-IN" sz="2000" b="1" u="none" strike="noStrike" dirty="0" smtClean="0">
                          <a:latin typeface="Garamond" pitchFamily="18" charset="0"/>
                        </a:rPr>
                        <a:t>3.00</a:t>
                      </a:r>
                      <a:endParaRPr lang="en-IN" sz="2000" b="1" i="0" u="none" strike="noStrike" dirty="0">
                        <a:solidFill>
                          <a:srgbClr val="000000"/>
                        </a:solidFill>
                        <a:latin typeface="Garamond" pitchFamily="18" charset="0"/>
                      </a:endParaRPr>
                    </a:p>
                  </a:txBody>
                  <a:tcPr marL="7144" marR="7144" marT="9525" marB="0" anchor="b"/>
                </a:tc>
              </a:tr>
              <a:tr h="485778">
                <a:tc>
                  <a:txBody>
                    <a:bodyPr/>
                    <a:lstStyle/>
                    <a:p>
                      <a:pPr algn="l" rtl="0" fontAlgn="b"/>
                      <a:r>
                        <a:rPr lang="en-IN" sz="2000" b="1" u="none" strike="noStrike">
                          <a:latin typeface="Garamond" pitchFamily="18" charset="0"/>
                        </a:rPr>
                        <a:t>Purchase of required Furniture, Computer Hardware and Accessories</a:t>
                      </a:r>
                      <a:endParaRPr lang="en-IN" sz="2000" b="1" i="0" u="none" strike="noStrike">
                        <a:solidFill>
                          <a:srgbClr val="000000"/>
                        </a:solidFill>
                        <a:latin typeface="Garamond" pitchFamily="18" charset="0"/>
                      </a:endParaRPr>
                    </a:p>
                  </a:txBody>
                  <a:tcPr marL="7144" marR="7144" marT="9525" marB="0" anchor="b"/>
                </a:tc>
                <a:tc>
                  <a:txBody>
                    <a:bodyPr/>
                    <a:lstStyle/>
                    <a:p>
                      <a:pPr algn="ctr" rtl="0" fontAlgn="b"/>
                      <a:r>
                        <a:rPr lang="en-IN" sz="2000" b="1" u="none" strike="noStrike" dirty="0" smtClean="0">
                          <a:latin typeface="Garamond" pitchFamily="18" charset="0"/>
                        </a:rPr>
                        <a:t>2.00</a:t>
                      </a:r>
                      <a:endParaRPr lang="en-IN" sz="2000" b="1" i="0" u="none" strike="noStrike" dirty="0">
                        <a:solidFill>
                          <a:srgbClr val="000000"/>
                        </a:solidFill>
                        <a:latin typeface="Garamond" pitchFamily="18" charset="0"/>
                      </a:endParaRPr>
                    </a:p>
                  </a:txBody>
                  <a:tcPr marL="7144" marR="7144" marT="9525" marB="0" anchor="b"/>
                </a:tc>
              </a:tr>
              <a:tr h="485778">
                <a:tc>
                  <a:txBody>
                    <a:bodyPr/>
                    <a:lstStyle/>
                    <a:p>
                      <a:pPr algn="l" rtl="0" fontAlgn="b"/>
                      <a:r>
                        <a:rPr lang="en-IN" sz="2000" b="1" u="none" strike="noStrike" dirty="0">
                          <a:latin typeface="Garamond" pitchFamily="18" charset="0"/>
                        </a:rPr>
                        <a:t>Testing of cooked </a:t>
                      </a:r>
                      <a:r>
                        <a:rPr lang="en-IN" sz="2000" b="1" u="none" strike="noStrike" dirty="0" smtClean="0">
                          <a:latin typeface="Garamond" pitchFamily="18" charset="0"/>
                        </a:rPr>
                        <a:t>Food &amp; </a:t>
                      </a:r>
                      <a:r>
                        <a:rPr lang="en-IN" sz="2000" b="1" u="none" strike="noStrike" dirty="0" err="1" smtClean="0">
                          <a:latin typeface="Garamond" pitchFamily="18" charset="0"/>
                        </a:rPr>
                        <a:t>Foodgrains</a:t>
                      </a:r>
                      <a:r>
                        <a:rPr lang="en-IN" sz="2000" b="1" u="none" strike="noStrike" dirty="0" smtClean="0">
                          <a:latin typeface="Garamond" pitchFamily="18" charset="0"/>
                        </a:rPr>
                        <a:t> samples </a:t>
                      </a:r>
                      <a:r>
                        <a:rPr lang="en-IN" sz="2000" b="1" u="none" strike="noStrike" dirty="0">
                          <a:latin typeface="Garamond" pitchFamily="18" charset="0"/>
                        </a:rPr>
                        <a:t>of MDM</a:t>
                      </a:r>
                      <a:endParaRPr lang="en-IN" sz="2000" b="1" i="0" u="none" strike="noStrike" dirty="0">
                        <a:solidFill>
                          <a:srgbClr val="000000"/>
                        </a:solidFill>
                        <a:latin typeface="Garamond" pitchFamily="18" charset="0"/>
                      </a:endParaRPr>
                    </a:p>
                  </a:txBody>
                  <a:tcPr marL="7144" marR="7144" marT="9525" marB="0" anchor="b"/>
                </a:tc>
                <a:tc>
                  <a:txBody>
                    <a:bodyPr/>
                    <a:lstStyle/>
                    <a:p>
                      <a:pPr algn="ctr" rtl="0" fontAlgn="b"/>
                      <a:r>
                        <a:rPr lang="en-IN" sz="2000" b="1" u="none" strike="noStrike" dirty="0" smtClean="0">
                          <a:latin typeface="Garamond" pitchFamily="18" charset="0"/>
                        </a:rPr>
                        <a:t>4.00</a:t>
                      </a:r>
                      <a:endParaRPr lang="en-IN" sz="2000" b="1" i="0" u="none" strike="noStrike" dirty="0">
                        <a:solidFill>
                          <a:srgbClr val="000000"/>
                        </a:solidFill>
                        <a:latin typeface="Garamond" pitchFamily="18" charset="0"/>
                      </a:endParaRPr>
                    </a:p>
                  </a:txBody>
                  <a:tcPr marL="7144" marR="7144" marT="9525" marB="0" anchor="b"/>
                </a:tc>
              </a:tr>
              <a:tr h="485778">
                <a:tc>
                  <a:txBody>
                    <a:bodyPr/>
                    <a:lstStyle/>
                    <a:p>
                      <a:pPr algn="l" rtl="0" fontAlgn="b"/>
                      <a:r>
                        <a:rPr lang="en-IN" sz="2000" b="1" u="none" strike="noStrike" dirty="0" smtClean="0">
                          <a:latin typeface="Garamond" pitchFamily="18" charset="0"/>
                        </a:rPr>
                        <a:t>Fortification of </a:t>
                      </a:r>
                      <a:r>
                        <a:rPr lang="en-IN" sz="2000" b="1" u="none" strike="noStrike" dirty="0" err="1" smtClean="0">
                          <a:latin typeface="Garamond" pitchFamily="18" charset="0"/>
                        </a:rPr>
                        <a:t>Foodgrains</a:t>
                      </a:r>
                      <a:endParaRPr lang="en-IN" sz="2000" b="1" i="0" u="none" strike="noStrike" dirty="0">
                        <a:solidFill>
                          <a:srgbClr val="000000"/>
                        </a:solidFill>
                        <a:latin typeface="Garamond" pitchFamily="18" charset="0"/>
                      </a:endParaRPr>
                    </a:p>
                  </a:txBody>
                  <a:tcPr marL="7144" marR="7144" marT="9525" marB="0" anchor="b"/>
                </a:tc>
                <a:tc>
                  <a:txBody>
                    <a:bodyPr/>
                    <a:lstStyle/>
                    <a:p>
                      <a:pPr algn="ctr" rtl="0" fontAlgn="b"/>
                      <a:r>
                        <a:rPr lang="en-IN" sz="2000" b="1" u="none" strike="noStrike" dirty="0" smtClean="0">
                          <a:latin typeface="Garamond" pitchFamily="18" charset="0"/>
                        </a:rPr>
                        <a:t>5.00</a:t>
                      </a:r>
                      <a:endParaRPr lang="en-IN" sz="2000" b="1" i="0" u="none" strike="noStrike" dirty="0">
                        <a:solidFill>
                          <a:srgbClr val="000000"/>
                        </a:solidFill>
                        <a:latin typeface="Garamond" pitchFamily="18" charset="0"/>
                      </a:endParaRPr>
                    </a:p>
                  </a:txBody>
                  <a:tcPr marL="7144" marR="7144" marT="9525" marB="0" anchor="b"/>
                </a:tc>
              </a:tr>
              <a:tr h="485778">
                <a:tc>
                  <a:txBody>
                    <a:bodyPr/>
                    <a:lstStyle/>
                    <a:p>
                      <a:pPr algn="l" rtl="0" fontAlgn="b"/>
                      <a:r>
                        <a:rPr lang="en-IN" sz="2000" b="1" u="none" strike="noStrike" dirty="0" smtClean="0">
                          <a:latin typeface="Garamond" pitchFamily="18" charset="0"/>
                        </a:rPr>
                        <a:t>Expenditure</a:t>
                      </a:r>
                      <a:r>
                        <a:rPr lang="en-IN" sz="2000" b="1" u="none" strike="noStrike" baseline="0" dirty="0" smtClean="0">
                          <a:latin typeface="Garamond" pitchFamily="18" charset="0"/>
                        </a:rPr>
                        <a:t> on Automated Monitoring System</a:t>
                      </a:r>
                      <a:endParaRPr lang="en-IN" sz="2000" b="1" i="0" u="none" strike="noStrike" dirty="0">
                        <a:solidFill>
                          <a:srgbClr val="000000"/>
                        </a:solidFill>
                        <a:latin typeface="Garamond" pitchFamily="18" charset="0"/>
                      </a:endParaRPr>
                    </a:p>
                  </a:txBody>
                  <a:tcPr marL="7144" marR="7144" marT="9525" marB="0" anchor="b"/>
                </a:tc>
                <a:tc>
                  <a:txBody>
                    <a:bodyPr/>
                    <a:lstStyle/>
                    <a:p>
                      <a:pPr algn="ctr" rtl="0" fontAlgn="b"/>
                      <a:r>
                        <a:rPr lang="en-IN" sz="2000" b="1" u="none" strike="noStrike" dirty="0" smtClean="0">
                          <a:latin typeface="Garamond" pitchFamily="18" charset="0"/>
                        </a:rPr>
                        <a:t>2.00</a:t>
                      </a:r>
                      <a:endParaRPr lang="en-IN" sz="2000" b="1" i="0" u="none" strike="noStrike" dirty="0">
                        <a:solidFill>
                          <a:srgbClr val="000000"/>
                        </a:solidFill>
                        <a:latin typeface="Garamond" pitchFamily="18" charset="0"/>
                      </a:endParaRPr>
                    </a:p>
                  </a:txBody>
                  <a:tcPr marL="7144" marR="7144" marT="9525" marB="0" anchor="b"/>
                </a:tc>
              </a:tr>
              <a:tr h="485778">
                <a:tc>
                  <a:txBody>
                    <a:bodyPr/>
                    <a:lstStyle/>
                    <a:p>
                      <a:pPr algn="l" rtl="0" fontAlgn="b"/>
                      <a:r>
                        <a:rPr lang="en-IN" sz="2000" b="1" u="none" strike="noStrike">
                          <a:latin typeface="Garamond" pitchFamily="18" charset="0"/>
                        </a:rPr>
                        <a:t>School Level Expenses</a:t>
                      </a:r>
                      <a:endParaRPr lang="en-IN" sz="2000" b="1" i="0" u="none" strike="noStrike">
                        <a:solidFill>
                          <a:srgbClr val="000000"/>
                        </a:solidFill>
                        <a:latin typeface="Garamond" pitchFamily="18" charset="0"/>
                      </a:endParaRPr>
                    </a:p>
                  </a:txBody>
                  <a:tcPr marL="7144" marR="7144" marT="9525" marB="0" anchor="b"/>
                </a:tc>
                <a:tc>
                  <a:txBody>
                    <a:bodyPr/>
                    <a:lstStyle/>
                    <a:p>
                      <a:pPr algn="ctr" rtl="0" fontAlgn="b"/>
                      <a:r>
                        <a:rPr lang="en-IN" sz="2000" b="1" u="none" strike="noStrike" dirty="0" smtClean="0">
                          <a:latin typeface="Garamond" pitchFamily="18" charset="0"/>
                        </a:rPr>
                        <a:t>11.00</a:t>
                      </a:r>
                      <a:endParaRPr lang="en-IN" sz="2000" b="1" i="0" u="none" strike="noStrike" dirty="0">
                        <a:solidFill>
                          <a:srgbClr val="000000"/>
                        </a:solidFill>
                        <a:latin typeface="Garamond" pitchFamily="18" charset="0"/>
                      </a:endParaRPr>
                    </a:p>
                  </a:txBody>
                  <a:tcPr marL="7144" marR="7144" marT="9525" marB="0" anchor="b"/>
                </a:tc>
              </a:tr>
              <a:tr h="485778">
                <a:tc>
                  <a:txBody>
                    <a:bodyPr/>
                    <a:lstStyle/>
                    <a:p>
                      <a:pPr algn="ctr" rtl="0" fontAlgn="b"/>
                      <a:r>
                        <a:rPr lang="en-IN" sz="2000" b="1" u="none" strike="noStrike" dirty="0">
                          <a:latin typeface="Garamond" pitchFamily="18" charset="0"/>
                        </a:rPr>
                        <a:t>Total</a:t>
                      </a:r>
                      <a:endParaRPr lang="en-IN" sz="2000" b="1" i="0" u="none" strike="noStrike" dirty="0">
                        <a:solidFill>
                          <a:srgbClr val="000000"/>
                        </a:solidFill>
                        <a:latin typeface="Garamond" pitchFamily="18" charset="0"/>
                      </a:endParaRPr>
                    </a:p>
                  </a:txBody>
                  <a:tcPr marL="7144" marR="7144" marT="9525" marB="0" anchor="b"/>
                </a:tc>
                <a:tc>
                  <a:txBody>
                    <a:bodyPr/>
                    <a:lstStyle/>
                    <a:p>
                      <a:pPr algn="ctr" fontAlgn="b"/>
                      <a:r>
                        <a:rPr lang="en-IN" sz="2000" b="1" u="none" strike="noStrike" dirty="0" smtClean="0">
                          <a:latin typeface="Garamond" pitchFamily="18" charset="0"/>
                        </a:rPr>
                        <a:t>112.64</a:t>
                      </a:r>
                      <a:endParaRPr lang="en-IN" sz="2000" b="1" i="0" u="none" strike="noStrike" dirty="0">
                        <a:solidFill>
                          <a:srgbClr val="000000"/>
                        </a:solidFill>
                        <a:latin typeface="Garamond" pitchFamily="18" charset="0"/>
                      </a:endParaRPr>
                    </a:p>
                  </a:txBody>
                  <a:tcPr marL="7144" marR="7144" marT="9525" marB="0" anchor="b"/>
                </a:tc>
              </a:tr>
            </a:tbl>
          </a:graphicData>
        </a:graphic>
      </p:graphicFrame>
    </p:spTree>
    <p:extLst>
      <p:ext uri="{BB962C8B-B14F-4D97-AF65-F5344CB8AC3E}">
        <p14:creationId xmlns:p14="http://schemas.microsoft.com/office/powerpoint/2010/main" val="1249875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71538" y="714380"/>
            <a:ext cx="7162800" cy="57148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Garamond" pitchFamily="18" charset="0"/>
                <a:ea typeface="+mj-ea"/>
                <a:cs typeface="+mj-cs"/>
              </a:rPr>
              <a:t>Best/Innovative</a:t>
            </a:r>
            <a:r>
              <a:rPr kumimoji="0" lang="en-US" sz="3200" b="1" i="0" u="none" strike="noStrike" kern="1200" cap="none" spc="0" normalizeH="0" noProof="0" dirty="0" smtClean="0">
                <a:ln>
                  <a:noFill/>
                </a:ln>
                <a:solidFill>
                  <a:schemeClr val="tx1"/>
                </a:solidFill>
                <a:effectLst/>
                <a:uLnTx/>
                <a:uFillTx/>
                <a:latin typeface="Garamond" pitchFamily="18" charset="0"/>
                <a:ea typeface="+mj-ea"/>
                <a:cs typeface="+mj-cs"/>
              </a:rPr>
              <a:t> Practices</a:t>
            </a:r>
            <a:endParaRPr kumimoji="0" lang="en-US" sz="3200" b="1" i="0" u="none" strike="noStrike" kern="1200" cap="none" spc="0" normalizeH="0" baseline="0" noProof="0" dirty="0" smtClean="0">
              <a:ln>
                <a:noFill/>
              </a:ln>
              <a:solidFill>
                <a:schemeClr val="tx1"/>
              </a:solidFill>
              <a:effectLst/>
              <a:uLnTx/>
              <a:uFillTx/>
              <a:latin typeface="Garamond" pitchFamily="18" charset="0"/>
              <a:ea typeface="+mj-ea"/>
              <a:cs typeface="+mj-cs"/>
            </a:endParaRPr>
          </a:p>
        </p:txBody>
      </p:sp>
      <p:sp>
        <p:nvSpPr>
          <p:cNvPr id="4" name="TextBox 3"/>
          <p:cNvSpPr txBox="1"/>
          <p:nvPr/>
        </p:nvSpPr>
        <p:spPr>
          <a:xfrm>
            <a:off x="428597" y="1607188"/>
            <a:ext cx="8501089" cy="4893647"/>
          </a:xfrm>
          <a:prstGeom prst="rect">
            <a:avLst/>
          </a:prstGeom>
          <a:noFill/>
        </p:spPr>
        <p:txBody>
          <a:bodyPr wrap="square" rtlCol="0">
            <a:spAutoFit/>
          </a:bodyPr>
          <a:lstStyle/>
          <a:p>
            <a:pPr marL="449263" lvl="0" indent="-449263" algn="just">
              <a:buFont typeface="Wingdings" pitchFamily="2" charset="2"/>
              <a:buChar char="v"/>
            </a:pPr>
            <a:r>
              <a:rPr lang="en-US" sz="2400" b="1" dirty="0" smtClean="0">
                <a:latin typeface="Garamond" pitchFamily="18" charset="0"/>
              </a:rPr>
              <a:t>School Cluster Kitchens have setup their kitchen gardens for fresh vegetables.</a:t>
            </a:r>
            <a:endParaRPr lang="en-IN" sz="2400" b="1" dirty="0" smtClean="0">
              <a:latin typeface="Garamond" pitchFamily="18" charset="0"/>
            </a:endParaRPr>
          </a:p>
          <a:p>
            <a:pPr marL="449263" lvl="0" indent="-449263" algn="just">
              <a:buFont typeface="Wingdings" pitchFamily="2" charset="2"/>
              <a:buChar char="v"/>
            </a:pPr>
            <a:r>
              <a:rPr lang="en-US" sz="2400" b="1" dirty="0" smtClean="0">
                <a:latin typeface="Garamond" pitchFamily="18" charset="0"/>
              </a:rPr>
              <a:t>CCTV Cameras are installed in all MDM kitchens.</a:t>
            </a:r>
          </a:p>
          <a:p>
            <a:pPr marL="449263" indent="-449263" algn="just">
              <a:buFont typeface="Wingdings" pitchFamily="2" charset="2"/>
              <a:buChar char="v"/>
            </a:pPr>
            <a:r>
              <a:rPr lang="en-US" sz="2400" b="1" dirty="0" smtClean="0">
                <a:latin typeface="Garamond" pitchFamily="18" charset="0"/>
              </a:rPr>
              <a:t>Honorarium to Cook-cum-helpers is </a:t>
            </a:r>
            <a:r>
              <a:rPr lang="en-US" sz="2400" b="1" smtClean="0">
                <a:latin typeface="Garamond" pitchFamily="18" charset="0"/>
              </a:rPr>
              <a:t>paid Rs. 3000</a:t>
            </a:r>
            <a:r>
              <a:rPr lang="en-US" sz="2400" b="1" dirty="0" smtClean="0">
                <a:latin typeface="Garamond" pitchFamily="18" charset="0"/>
              </a:rPr>
              <a:t>/- per month per CCH whereas </a:t>
            </a:r>
            <a:r>
              <a:rPr lang="en-US" sz="2400" b="1" smtClean="0">
                <a:latin typeface="Garamond" pitchFamily="18" charset="0"/>
              </a:rPr>
              <a:t>norms of GOI is Rs. </a:t>
            </a:r>
            <a:r>
              <a:rPr lang="en-US" sz="2400" b="1" dirty="0" smtClean="0">
                <a:latin typeface="Garamond" pitchFamily="18" charset="0"/>
              </a:rPr>
              <a:t>1000/- per month per CCH.</a:t>
            </a:r>
          </a:p>
          <a:p>
            <a:pPr marL="449263" indent="-449263" algn="just">
              <a:buFont typeface="Wingdings" pitchFamily="2" charset="2"/>
              <a:buChar char="v"/>
            </a:pPr>
            <a:r>
              <a:rPr lang="en-US" sz="2400" b="1" dirty="0" smtClean="0">
                <a:latin typeface="Garamond" pitchFamily="18" charset="0"/>
              </a:rPr>
              <a:t>Fortified Wheat Flour, Fortified Rice and Double Fortified Salt is used for preparation of MDM.</a:t>
            </a:r>
          </a:p>
          <a:p>
            <a:pPr marL="449263" lvl="0" indent="-449263" algn="just">
              <a:buFont typeface="Wingdings" pitchFamily="2" charset="2"/>
              <a:buChar char="v"/>
            </a:pPr>
            <a:r>
              <a:rPr lang="en-US" sz="2400" b="1" dirty="0" smtClean="0">
                <a:latin typeface="Garamond" pitchFamily="18" charset="0"/>
              </a:rPr>
              <a:t>Compost is prepared from the Kitchen waste.</a:t>
            </a:r>
            <a:endParaRPr lang="en-IN" sz="2400" b="1" dirty="0" smtClean="0">
              <a:latin typeface="Garamond" pitchFamily="18" charset="0"/>
            </a:endParaRPr>
          </a:p>
          <a:p>
            <a:pPr marL="449263" lvl="0" indent="-449263" algn="just">
              <a:buFont typeface="Wingdings" pitchFamily="2" charset="2"/>
              <a:buChar char="v"/>
            </a:pPr>
            <a:r>
              <a:rPr lang="en-US" sz="2400" b="1" dirty="0" smtClean="0">
                <a:latin typeface="Garamond" pitchFamily="18" charset="0"/>
              </a:rPr>
              <a:t>MDM is cooked by the professionals of Hotel Management Cooking Institutes.</a:t>
            </a:r>
          </a:p>
          <a:p>
            <a:pPr marL="449263" lvl="0" indent="-449263" algn="just">
              <a:buFont typeface="Wingdings" pitchFamily="2" charset="2"/>
              <a:buChar char="v"/>
            </a:pPr>
            <a:r>
              <a:rPr lang="en-US" sz="2400" b="1" dirty="0" smtClean="0">
                <a:latin typeface="Garamond" pitchFamily="18" charset="0"/>
              </a:rPr>
              <a:t>Additional fund support by the Chandigarh Administration of Rs. 706.67 </a:t>
            </a:r>
            <a:r>
              <a:rPr lang="en-US" sz="2400" b="1" dirty="0" err="1" smtClean="0">
                <a:latin typeface="Garamond" pitchFamily="18" charset="0"/>
              </a:rPr>
              <a:t>Lakh</a:t>
            </a:r>
            <a:r>
              <a:rPr lang="en-US" sz="2400" b="1" dirty="0" smtClean="0">
                <a:latin typeface="Garamond" pitchFamily="18" charset="0"/>
              </a:rPr>
              <a:t> during the year 2018-19.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357166"/>
            <a:ext cx="7498080" cy="500066"/>
          </a:xfrm>
        </p:spPr>
        <p:txBody>
          <a:bodyPr>
            <a:noAutofit/>
          </a:bodyPr>
          <a:lstStyle/>
          <a:p>
            <a:pPr algn="ctr"/>
            <a:r>
              <a:rPr lang="en-US" sz="3500" b="1" dirty="0" smtClean="0">
                <a:solidFill>
                  <a:schemeClr val="tx1"/>
                </a:solidFill>
                <a:latin typeface="Garamond" pitchFamily="18" charset="0"/>
              </a:rPr>
              <a:t>Cooking Process/Monitoring of MDM</a:t>
            </a:r>
            <a:endParaRPr lang="en-IN" sz="3500" dirty="0">
              <a:solidFill>
                <a:schemeClr val="tx1"/>
              </a:solidFill>
              <a:latin typeface="Garamond" pitchFamily="18" charset="0"/>
            </a:endParaRPr>
          </a:p>
        </p:txBody>
      </p:sp>
      <p:sp>
        <p:nvSpPr>
          <p:cNvPr id="3" name="Content Placeholder 2"/>
          <p:cNvSpPr>
            <a:spLocks noGrp="1"/>
          </p:cNvSpPr>
          <p:nvPr>
            <p:ph idx="1"/>
          </p:nvPr>
        </p:nvSpPr>
        <p:spPr>
          <a:xfrm>
            <a:off x="500034" y="1071546"/>
            <a:ext cx="8283898" cy="5786454"/>
          </a:xfrm>
        </p:spPr>
        <p:txBody>
          <a:bodyPr>
            <a:noAutofit/>
          </a:bodyPr>
          <a:lstStyle/>
          <a:p>
            <a:pPr marL="7938" indent="-7938" algn="just"/>
            <a:r>
              <a:rPr lang="en-IN" sz="2350" b="1" dirty="0" smtClean="0">
                <a:latin typeface="Garamond" pitchFamily="18" charset="0"/>
              </a:rPr>
              <a:t>Cooking process at Centralized Cooking Institutes starts very early in the morning. </a:t>
            </a:r>
          </a:p>
          <a:p>
            <a:pPr marL="7938" indent="-7938" algn="just"/>
            <a:r>
              <a:rPr lang="en-IN" sz="2350" b="1" dirty="0" smtClean="0">
                <a:latin typeface="Garamond" pitchFamily="18" charset="0"/>
              </a:rPr>
              <a:t>The preparation of MDM in the centralized cooking institute is supervised by the retired personnel engaged as Inspectors/Supervisors.</a:t>
            </a:r>
          </a:p>
          <a:p>
            <a:pPr marL="7938" indent="-7938" algn="just"/>
            <a:r>
              <a:rPr lang="en-IN" sz="2350" b="1" dirty="0" smtClean="0">
                <a:latin typeface="Garamond" pitchFamily="18" charset="0"/>
              </a:rPr>
              <a:t>The supervisory staff monitors the procedure with reference to quality, hygiene and other factors on daily basis.</a:t>
            </a:r>
          </a:p>
          <a:p>
            <a:pPr marL="7938" indent="-7938" algn="just"/>
            <a:r>
              <a:rPr lang="en-IN" sz="2350" b="1" dirty="0" smtClean="0">
                <a:latin typeface="Garamond" pitchFamily="18" charset="0"/>
              </a:rPr>
              <a:t>The supervisory staff take delivery of cooked food from the cooking institutes and safely transport the meal </a:t>
            </a:r>
            <a:r>
              <a:rPr lang="en-IN" sz="2350" b="1" dirty="0" err="1" smtClean="0">
                <a:latin typeface="Garamond" pitchFamily="18" charset="0"/>
              </a:rPr>
              <a:t>upto</a:t>
            </a:r>
            <a:r>
              <a:rPr lang="en-IN" sz="2350" b="1" dirty="0" smtClean="0">
                <a:latin typeface="Garamond" pitchFamily="18" charset="0"/>
              </a:rPr>
              <a:t> the school, handover the hot cooked food to the MDM Teacher </a:t>
            </a:r>
            <a:r>
              <a:rPr lang="en-IN" sz="2350" b="1" dirty="0" err="1" smtClean="0">
                <a:latin typeface="Garamond" pitchFamily="18" charset="0"/>
              </a:rPr>
              <a:t>Incharge</a:t>
            </a:r>
            <a:r>
              <a:rPr lang="en-IN" sz="2350" b="1" dirty="0" smtClean="0">
                <a:latin typeface="Garamond" pitchFamily="18" charset="0"/>
              </a:rPr>
              <a:t> of each school. </a:t>
            </a:r>
          </a:p>
          <a:p>
            <a:pPr marL="7938" indent="-7938" algn="just"/>
            <a:r>
              <a:rPr lang="en-IN" sz="2350" b="1" dirty="0" smtClean="0">
                <a:latin typeface="Garamond" pitchFamily="18" charset="0"/>
              </a:rPr>
              <a:t>Heads of Schools also monitor MDM on Daily Basis.</a:t>
            </a:r>
          </a:p>
          <a:p>
            <a:pPr marL="7938" indent="-7938" algn="just"/>
            <a:r>
              <a:rPr lang="en-IN" sz="2350" b="1" dirty="0" smtClean="0">
                <a:latin typeface="Garamond" pitchFamily="18" charset="0"/>
              </a:rPr>
              <a:t>Monitoring of MDM is also carried out by PCS/HCS Officers and Senior Officers of Education Department.</a:t>
            </a:r>
            <a:endParaRPr lang="en-IN" sz="2350" b="1" dirty="0">
              <a:latin typeface="Garamond"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14348" y="500044"/>
            <a:ext cx="7991500" cy="11398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latin typeface="Garamond" pitchFamily="18" charset="0"/>
                <a:ea typeface="+mj-ea"/>
                <a:cs typeface="+mj-cs"/>
              </a:rPr>
              <a:t>Mixture/Blender for Fortification of Rice</a:t>
            </a:r>
          </a:p>
          <a:p>
            <a:pPr lvl="0" algn="ctr">
              <a:spcBef>
                <a:spcPct val="0"/>
              </a:spcBef>
              <a:defRPr/>
            </a:pPr>
            <a:r>
              <a:rPr lang="en-US" sz="3200" b="1" dirty="0" smtClean="0">
                <a:latin typeface="Garamond" pitchFamily="18" charset="0"/>
              </a:rPr>
              <a:t>(Iron, Folic Acid &amp; Vitamin B12)</a:t>
            </a:r>
            <a:endParaRPr kumimoji="0" lang="en-US" sz="3200" b="1" i="1" u="none" strike="noStrike" kern="1200" cap="none" spc="0" normalizeH="0" baseline="0" noProof="0" dirty="0">
              <a:ln>
                <a:noFill/>
              </a:ln>
              <a:solidFill>
                <a:schemeClr val="tx1"/>
              </a:solidFill>
              <a:effectLst/>
              <a:uLnTx/>
              <a:uFillTx/>
              <a:latin typeface="Garamond" pitchFamily="18" charset="0"/>
              <a:ea typeface="+mj-ea"/>
              <a:cs typeface="+mj-cs"/>
            </a:endParaRPr>
          </a:p>
        </p:txBody>
      </p:sp>
      <p:pic>
        <p:nvPicPr>
          <p:cNvPr id="5" name="Picture 4" descr="IMG-20180522-WA0036.jpg"/>
          <p:cNvPicPr>
            <a:picLocks noChangeAspect="1"/>
          </p:cNvPicPr>
          <p:nvPr/>
        </p:nvPicPr>
        <p:blipFill>
          <a:blip r:embed="rId2"/>
          <a:stretch>
            <a:fillRect/>
          </a:stretch>
        </p:blipFill>
        <p:spPr>
          <a:xfrm>
            <a:off x="4929190" y="3857628"/>
            <a:ext cx="4071966" cy="28800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IMG-20180522-WA0034.jpg"/>
          <p:cNvPicPr>
            <a:picLocks noChangeAspect="1"/>
          </p:cNvPicPr>
          <p:nvPr/>
        </p:nvPicPr>
        <p:blipFill>
          <a:blip r:embed="rId3"/>
          <a:stretch>
            <a:fillRect/>
          </a:stretch>
        </p:blipFill>
        <p:spPr>
          <a:xfrm>
            <a:off x="357159" y="3857628"/>
            <a:ext cx="4292296" cy="2880000"/>
          </a:xfrm>
          <a:prstGeom prst="rect">
            <a:avLst/>
          </a:prstGeom>
          <a:ln w="88900" cap="sq" cmpd="thickThin">
            <a:solidFill>
              <a:srgbClr val="000000"/>
            </a:solidFill>
            <a:prstDash val="solid"/>
            <a:miter lim="800000"/>
          </a:ln>
          <a:effectLst>
            <a:innerShdw blurRad="76200">
              <a:srgbClr val="000000"/>
            </a:innerShdw>
          </a:effectLst>
        </p:spPr>
      </p:pic>
      <p:sp>
        <p:nvSpPr>
          <p:cNvPr id="9" name="TextBox 8"/>
          <p:cNvSpPr txBox="1"/>
          <p:nvPr/>
        </p:nvSpPr>
        <p:spPr>
          <a:xfrm>
            <a:off x="500035" y="1786772"/>
            <a:ext cx="8215370" cy="1785104"/>
          </a:xfrm>
          <a:prstGeom prst="rect">
            <a:avLst/>
          </a:prstGeom>
          <a:noFill/>
        </p:spPr>
        <p:txBody>
          <a:bodyPr wrap="square" rtlCol="0">
            <a:spAutoFit/>
          </a:bodyPr>
          <a:lstStyle/>
          <a:p>
            <a:pPr marL="274638" indent="-274638" algn="just">
              <a:buFont typeface="Arial" pitchFamily="34" charset="0"/>
              <a:buChar char="•"/>
            </a:pPr>
            <a:r>
              <a:rPr lang="en-IN" sz="2200" b="1" dirty="0" smtClean="0">
                <a:latin typeface="Garamond" pitchFamily="18" charset="0"/>
              </a:rPr>
              <a:t>Rice to be used for School Based Cluster Kitchens is fortified in the MDM store at GMHS-22 with the help of Blender provided by the NGO-PATH.</a:t>
            </a:r>
          </a:p>
          <a:p>
            <a:pPr marL="274638" indent="-274638" algn="just">
              <a:buFont typeface="Arial" pitchFamily="34" charset="0"/>
              <a:buChar char="•"/>
            </a:pPr>
            <a:r>
              <a:rPr lang="en-IN" sz="2200" b="1" dirty="0" smtClean="0">
                <a:latin typeface="Garamond" pitchFamily="18" charset="0"/>
              </a:rPr>
              <a:t>Centralized Cooking Institutes CIHM and CITCO are fortifying rice at their own level with the help of Blenders.</a:t>
            </a:r>
            <a:endParaRPr lang="en-IN" sz="2200" b="1" dirty="0">
              <a:latin typeface="Garamond" pitchFamily="18" charset="0"/>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071538" y="152400"/>
            <a:ext cx="8072462" cy="685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Garamond" pitchFamily="18" charset="0"/>
                <a:ea typeface="+mj-ea"/>
                <a:cs typeface="+mj-cs"/>
              </a:rPr>
              <a:t>Centralized Kitchens at a Glance</a:t>
            </a:r>
            <a:endParaRPr kumimoji="0" lang="en-US" sz="3300" b="0" i="1" u="none" strike="noStrike" kern="1200" cap="none" spc="0" normalizeH="0" baseline="0" noProof="0" dirty="0" smtClean="0">
              <a:ln>
                <a:noFill/>
              </a:ln>
              <a:solidFill>
                <a:schemeClr val="tx1"/>
              </a:solidFill>
              <a:effectLst/>
              <a:uLnTx/>
              <a:uFillTx/>
              <a:latin typeface="Garamond" pitchFamily="18" charset="0"/>
              <a:ea typeface="+mj-ea"/>
              <a:cs typeface="+mj-cs"/>
            </a:endParaRPr>
          </a:p>
        </p:txBody>
      </p:sp>
      <p:sp>
        <p:nvSpPr>
          <p:cNvPr id="7" name="Rectangle 6"/>
          <p:cNvSpPr/>
          <p:nvPr/>
        </p:nvSpPr>
        <p:spPr>
          <a:xfrm>
            <a:off x="1119214" y="742874"/>
            <a:ext cx="7667628" cy="400110"/>
          </a:xfrm>
          <a:prstGeom prst="rect">
            <a:avLst/>
          </a:prstGeom>
        </p:spPr>
        <p:txBody>
          <a:bodyPr wrap="square">
            <a:spAutoFit/>
          </a:bodyPr>
          <a:lstStyle/>
          <a:p>
            <a:pPr>
              <a:buFont typeface="Wingdings" pitchFamily="2" charset="2"/>
              <a:buNone/>
              <a:defRPr/>
            </a:pPr>
            <a:r>
              <a:rPr lang="en-US" sz="2000" b="1" i="1" dirty="0">
                <a:latin typeface="Garamond" pitchFamily="18" charset="0"/>
              </a:rPr>
              <a:t>           </a:t>
            </a:r>
            <a:r>
              <a:rPr lang="en-US" sz="2000" b="1" i="1" dirty="0" smtClean="0">
                <a:latin typeface="Garamond" pitchFamily="18" charset="0"/>
              </a:rPr>
              <a:t>       AIHM-42     		                  CIHM-42</a:t>
            </a:r>
            <a:endParaRPr lang="en-US" sz="2000" b="1" dirty="0">
              <a:latin typeface="Garamond" pitchFamily="18" charset="0"/>
            </a:endParaRPr>
          </a:p>
        </p:txBody>
      </p:sp>
      <p:sp>
        <p:nvSpPr>
          <p:cNvPr id="13" name="Rectangle 12"/>
          <p:cNvSpPr/>
          <p:nvPr/>
        </p:nvSpPr>
        <p:spPr>
          <a:xfrm>
            <a:off x="1000100" y="3581400"/>
            <a:ext cx="8077224" cy="400110"/>
          </a:xfrm>
          <a:prstGeom prst="rect">
            <a:avLst/>
          </a:prstGeom>
        </p:spPr>
        <p:txBody>
          <a:bodyPr wrap="square">
            <a:spAutoFit/>
          </a:bodyPr>
          <a:lstStyle/>
          <a:p>
            <a:pPr>
              <a:buFont typeface="Wingdings" pitchFamily="2" charset="2"/>
              <a:buNone/>
              <a:defRPr/>
            </a:pPr>
            <a:r>
              <a:rPr lang="en-US" sz="2000" b="1" i="1" dirty="0" smtClean="0">
                <a:effectLst/>
                <a:latin typeface="Garamond" pitchFamily="18" charset="0"/>
              </a:rPr>
              <a:t>	       CITCO-17</a:t>
            </a:r>
            <a:r>
              <a:rPr lang="en-US" sz="2000" i="1" dirty="0" smtClean="0">
                <a:effectLst/>
                <a:latin typeface="Garamond" pitchFamily="18" charset="0"/>
              </a:rPr>
              <a:t>     	       </a:t>
            </a:r>
            <a:r>
              <a:rPr lang="en-US" sz="2000" b="1" i="1" dirty="0" smtClean="0">
                <a:effectLst/>
                <a:latin typeface="Garamond" pitchFamily="18" charset="0"/>
              </a:rPr>
              <a:t>School Based Kitchen -GMSSS-47</a:t>
            </a:r>
            <a:endParaRPr lang="en-US" sz="2000" b="1" dirty="0">
              <a:latin typeface="Garamond" pitchFamily="18" charset="0"/>
            </a:endParaRPr>
          </a:p>
        </p:txBody>
      </p:sp>
      <p:pic>
        <p:nvPicPr>
          <p:cNvPr id="10" name="Picture 9" descr="20160401_082507.jpg"/>
          <p:cNvPicPr>
            <a:picLocks noChangeAspect="1"/>
          </p:cNvPicPr>
          <p:nvPr/>
        </p:nvPicPr>
        <p:blipFill>
          <a:blip r:embed="rId2" cstate="print"/>
          <a:stretch>
            <a:fillRect/>
          </a:stretch>
        </p:blipFill>
        <p:spPr>
          <a:xfrm>
            <a:off x="285721" y="1214424"/>
            <a:ext cx="4357718" cy="23128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IMG-20160325-WA0016.jpg"/>
          <p:cNvPicPr>
            <a:picLocks noChangeAspect="1"/>
          </p:cNvPicPr>
          <p:nvPr/>
        </p:nvPicPr>
        <p:blipFill>
          <a:blip r:embed="rId3"/>
          <a:stretch>
            <a:fillRect/>
          </a:stretch>
        </p:blipFill>
        <p:spPr>
          <a:xfrm>
            <a:off x="285720" y="4000506"/>
            <a:ext cx="4500594" cy="2678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DSC_9673.JPG"/>
          <p:cNvPicPr>
            <a:picLocks noChangeAspect="1"/>
          </p:cNvPicPr>
          <p:nvPr/>
        </p:nvPicPr>
        <p:blipFill>
          <a:blip r:embed="rId4" cstate="print"/>
          <a:stretch>
            <a:fillRect/>
          </a:stretch>
        </p:blipFill>
        <p:spPr>
          <a:xfrm>
            <a:off x="4857752" y="1142984"/>
            <a:ext cx="4057648" cy="2357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1.jpg"/>
          <p:cNvPicPr>
            <a:picLocks noChangeAspect="1"/>
          </p:cNvPicPr>
          <p:nvPr/>
        </p:nvPicPr>
        <p:blipFill>
          <a:blip r:embed="rId5"/>
          <a:stretch>
            <a:fillRect/>
          </a:stretch>
        </p:blipFill>
        <p:spPr>
          <a:xfrm>
            <a:off x="4929190" y="4036748"/>
            <a:ext cx="4050732" cy="267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314480" y="152402"/>
            <a:ext cx="7543800" cy="78898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Transportation Arrangements</a:t>
            </a:r>
            <a:endParaRPr kumimoji="0" lang="en-US" sz="4000" b="1" i="0" u="none" strike="noStrike" kern="1200" cap="none" spc="0" normalizeH="0" baseline="0" noProof="0" dirty="0">
              <a:ln>
                <a:noFill/>
              </a:ln>
              <a:solidFill>
                <a:schemeClr val="tx1"/>
              </a:solidFill>
              <a:effectLst/>
              <a:uLnTx/>
              <a:uFillTx/>
              <a:latin typeface="Garamond" pitchFamily="18" charset="0"/>
              <a:ea typeface="+mj-ea"/>
              <a:cs typeface="+mj-cs"/>
            </a:endParaRPr>
          </a:p>
        </p:txBody>
      </p:sp>
      <p:sp>
        <p:nvSpPr>
          <p:cNvPr id="7" name="Rectangle 3"/>
          <p:cNvSpPr txBox="1">
            <a:spLocks noChangeArrowheads="1"/>
          </p:cNvSpPr>
          <p:nvPr/>
        </p:nvSpPr>
        <p:spPr>
          <a:xfrm>
            <a:off x="357159" y="1371600"/>
            <a:ext cx="4214842" cy="4953000"/>
          </a:xfrm>
          <a:prstGeom prst="rect">
            <a:avLst/>
          </a:prstGeom>
        </p:spPr>
        <p:txBody>
          <a:bodyPr vert="horz" lIns="91440" tIns="45720" rIns="91440" bIns="45720" rtlCol="0">
            <a:normAutofit lnSpcReduction="10000"/>
          </a:bodyPr>
          <a:lstStyle/>
          <a:p>
            <a:pPr marL="179388" marR="0" lvl="0" indent="-179388"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Garamond" pitchFamily="18" charset="0"/>
              </a:rPr>
              <a:t>Food grains are transported by Big Trucks from FCI </a:t>
            </a:r>
            <a:r>
              <a:rPr kumimoji="0" lang="en-US" sz="2400" b="1" i="0" u="none" strike="noStrike" kern="1200" cap="none" spc="0" normalizeH="0" baseline="0" noProof="0" dirty="0" err="1" smtClean="0">
                <a:ln>
                  <a:noFill/>
                </a:ln>
                <a:solidFill>
                  <a:schemeClr val="tx1"/>
                </a:solidFill>
                <a:effectLst/>
                <a:uLnTx/>
                <a:uFillTx/>
                <a:latin typeface="Garamond" pitchFamily="18" charset="0"/>
              </a:rPr>
              <a:t>Godown</a:t>
            </a:r>
            <a:r>
              <a:rPr kumimoji="0" lang="en-US" sz="2400" b="1" i="0" u="none" strike="noStrike" kern="1200" cap="none" spc="0" normalizeH="0" baseline="0" noProof="0" dirty="0" smtClean="0">
                <a:ln>
                  <a:noFill/>
                </a:ln>
                <a:solidFill>
                  <a:schemeClr val="tx1"/>
                </a:solidFill>
                <a:effectLst/>
                <a:uLnTx/>
                <a:uFillTx/>
                <a:latin typeface="Garamond" pitchFamily="18" charset="0"/>
              </a:rPr>
              <a:t> to MDM stores and from stores to cooking sites by Mini trucks.</a:t>
            </a:r>
          </a:p>
          <a:p>
            <a:pPr marL="179388" marR="0" lvl="0" indent="-179388" algn="just" defTabSz="914400" rtl="0" eaLnBrk="1" fontAlgn="auto" latinLnBrk="0" hangingPunct="1">
              <a:lnSpc>
                <a:spcPct val="150000"/>
              </a:lnSpc>
              <a:spcBef>
                <a:spcPct val="20000"/>
              </a:spcBef>
              <a:spcAft>
                <a:spcPts val="0"/>
              </a:spcAft>
              <a:buClrTx/>
              <a:buSzTx/>
              <a:buFont typeface="Wingdings" pitchFamily="2" charset="2"/>
              <a:buNone/>
              <a:tabLst/>
              <a:defRPr/>
            </a:pPr>
            <a:endParaRPr kumimoji="0" lang="en-US" sz="2400" b="1" i="0" u="none" strike="noStrike" kern="1200" cap="none" spc="0" normalizeH="0" baseline="0" noProof="0" dirty="0" smtClean="0">
              <a:ln>
                <a:noFill/>
              </a:ln>
              <a:solidFill>
                <a:schemeClr val="tx1"/>
              </a:solidFill>
              <a:effectLst/>
              <a:uLnTx/>
              <a:uFillTx/>
              <a:latin typeface="Garamond" pitchFamily="18" charset="0"/>
            </a:endParaRPr>
          </a:p>
          <a:p>
            <a:pPr marL="179388" marR="0" lvl="0" indent="-179388"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Garamond" pitchFamily="18" charset="0"/>
              </a:rPr>
              <a:t>Cooked meals are transported to schools by mini trucks.</a:t>
            </a:r>
          </a:p>
        </p:txBody>
      </p:sp>
      <p:pic>
        <p:nvPicPr>
          <p:cNvPr id="8" name="Picture 7" descr="DSC06829.JPG"/>
          <p:cNvPicPr>
            <a:picLocks noChangeAspect="1"/>
          </p:cNvPicPr>
          <p:nvPr/>
        </p:nvPicPr>
        <p:blipFill>
          <a:blip r:embed="rId2" cstate="print"/>
          <a:stretch>
            <a:fillRect/>
          </a:stretch>
        </p:blipFill>
        <p:spPr>
          <a:xfrm>
            <a:off x="4929190" y="1214422"/>
            <a:ext cx="3929058" cy="2571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DSC06806.JPG"/>
          <p:cNvPicPr>
            <a:picLocks noChangeAspect="1"/>
          </p:cNvPicPr>
          <p:nvPr/>
        </p:nvPicPr>
        <p:blipFill>
          <a:blip r:embed="rId3" cstate="print"/>
          <a:stretch>
            <a:fillRect/>
          </a:stretch>
        </p:blipFill>
        <p:spPr>
          <a:xfrm>
            <a:off x="4929190" y="4000504"/>
            <a:ext cx="4000496" cy="26432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00118" y="-42882"/>
            <a:ext cx="8229600" cy="685800"/>
          </a:xfrm>
          <a:prstGeom prst="rect">
            <a:avLst/>
          </a:prstGeom>
        </p:spPr>
        <p:txBody>
          <a:bodyPr vert="horz" lIns="91440" tIns="45720" rIns="91440" bIns="45720" rtlCol="0" anchor="ctr">
            <a:normAutofit fontScale="97500"/>
          </a:bodyPr>
          <a:lstStyle/>
          <a:p>
            <a:pPr lvl="0" algn="ctr">
              <a:spcBef>
                <a:spcPct val="0"/>
              </a:spcBef>
              <a:defRPr/>
            </a:pPr>
            <a:r>
              <a:rPr kumimoji="0" lang="en-US" sz="2900" b="1" i="0" u="none" strike="noStrike" kern="1200" cap="none" spc="0" normalizeH="0" baseline="0" noProof="0" dirty="0" smtClean="0">
                <a:ln>
                  <a:noFill/>
                </a:ln>
                <a:solidFill>
                  <a:schemeClr val="tx1"/>
                </a:solidFill>
                <a:effectLst/>
                <a:uLnTx/>
                <a:uFillTx/>
                <a:latin typeface="Garamond" pitchFamily="18" charset="0"/>
                <a:ea typeface="+mj-ea"/>
                <a:cs typeface="+mj-cs"/>
              </a:rPr>
              <a:t>Hand Washing</a:t>
            </a:r>
            <a:endParaRPr kumimoji="0" lang="en-US" sz="3600" b="1" i="0" u="none" strike="noStrike" kern="1200" cap="none" spc="0" normalizeH="0" baseline="0" noProof="0" dirty="0" smtClean="0">
              <a:ln>
                <a:noFill/>
              </a:ln>
              <a:solidFill>
                <a:schemeClr val="tx1"/>
              </a:solidFill>
              <a:effectLst/>
              <a:uLnTx/>
              <a:uFillTx/>
              <a:latin typeface="Garamond" pitchFamily="18" charset="0"/>
              <a:ea typeface="+mj-ea"/>
              <a:cs typeface="+mj-cs"/>
            </a:endParaRPr>
          </a:p>
        </p:txBody>
      </p:sp>
      <p:pic>
        <p:nvPicPr>
          <p:cNvPr id="6" name="Picture 5" descr="Hand Washing.JPG"/>
          <p:cNvPicPr>
            <a:picLocks noChangeAspect="1"/>
          </p:cNvPicPr>
          <p:nvPr/>
        </p:nvPicPr>
        <p:blipFill>
          <a:blip r:embed="rId2"/>
          <a:stretch>
            <a:fillRect/>
          </a:stretch>
        </p:blipFill>
        <p:spPr>
          <a:xfrm>
            <a:off x="4714876" y="3857630"/>
            <a:ext cx="4286280" cy="2893797"/>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descr="Handwashing GMSSS-47 Chandigarh.JPG"/>
          <p:cNvPicPr>
            <a:picLocks noChangeAspect="1"/>
          </p:cNvPicPr>
          <p:nvPr/>
        </p:nvPicPr>
        <p:blipFill>
          <a:blip r:embed="rId3" cstate="print"/>
          <a:stretch>
            <a:fillRect/>
          </a:stretch>
        </p:blipFill>
        <p:spPr>
          <a:xfrm>
            <a:off x="4674142" y="642918"/>
            <a:ext cx="4255577" cy="3000396"/>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Handwashing GMSSS-44 Chandigarh.JPG"/>
          <p:cNvPicPr>
            <a:picLocks noChangeAspect="1"/>
          </p:cNvPicPr>
          <p:nvPr/>
        </p:nvPicPr>
        <p:blipFill>
          <a:blip r:embed="rId4" cstate="print"/>
          <a:stretch>
            <a:fillRect/>
          </a:stretch>
        </p:blipFill>
        <p:spPr>
          <a:xfrm>
            <a:off x="210559" y="640437"/>
            <a:ext cx="4218566" cy="3002879"/>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Handwashing GMHS-42 Chandigarh.JPG"/>
          <p:cNvPicPr>
            <a:picLocks noChangeAspect="1"/>
          </p:cNvPicPr>
          <p:nvPr/>
        </p:nvPicPr>
        <p:blipFill>
          <a:blip r:embed="rId5" cstate="print"/>
          <a:stretch>
            <a:fillRect/>
          </a:stretch>
        </p:blipFill>
        <p:spPr>
          <a:xfrm>
            <a:off x="214282" y="3881462"/>
            <a:ext cx="4286280" cy="290512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2976" y="701665"/>
            <a:ext cx="7010400" cy="941387"/>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Garamond" pitchFamily="18" charset="0"/>
                <a:ea typeface="+mj-ea"/>
                <a:cs typeface="+mj-cs"/>
              </a:rPr>
              <a:t>Schools Covered Under MDMS</a:t>
            </a:r>
            <a:endParaRPr kumimoji="0" lang="en-US" sz="4400" b="1" i="0" u="none" strike="noStrike" kern="1200" cap="none" spc="0" normalizeH="0" baseline="0" noProof="0" dirty="0">
              <a:ln>
                <a:noFill/>
              </a:ln>
              <a:solidFill>
                <a:schemeClr val="tx1"/>
              </a:solidFill>
              <a:effectLst/>
              <a:uLnTx/>
              <a:uFillTx/>
              <a:latin typeface="Garamond" pitchFamily="18" charset="0"/>
              <a:ea typeface="+mj-ea"/>
              <a:cs typeface="+mj-cs"/>
            </a:endParaRPr>
          </a:p>
        </p:txBody>
      </p:sp>
      <p:sp>
        <p:nvSpPr>
          <p:cNvPr id="5" name="Rectangle 3"/>
          <p:cNvSpPr txBox="1">
            <a:spLocks noChangeArrowheads="1"/>
          </p:cNvSpPr>
          <p:nvPr/>
        </p:nvSpPr>
        <p:spPr>
          <a:xfrm>
            <a:off x="142845" y="1714488"/>
            <a:ext cx="8758238" cy="464347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50000"/>
              </a:lnSpc>
              <a:spcBef>
                <a:spcPct val="20000"/>
              </a:spcBef>
              <a:spcAft>
                <a:spcPts val="0"/>
              </a:spcAft>
              <a:buClrTx/>
              <a:buSzTx/>
              <a:tabLst/>
              <a:defRPr/>
            </a:pPr>
            <a:r>
              <a:rPr kumimoji="0" lang="en-US" sz="2000" i="0" u="none" strike="noStrike" kern="1200" cap="none" spc="0" normalizeH="0" baseline="0" noProof="0" dirty="0" smtClean="0">
                <a:ln>
                  <a:noFill/>
                </a:ln>
                <a:solidFill>
                  <a:schemeClr val="tx1"/>
                </a:solidFill>
                <a:effectLst/>
                <a:uLnTx/>
                <a:uFillTx/>
                <a:latin typeface="Garamond" pitchFamily="18" charset="0"/>
              </a:rPr>
              <a:t>                     </a:t>
            </a:r>
            <a:r>
              <a:rPr kumimoji="0" lang="en-US" sz="2400" i="0" u="none" strike="noStrike" kern="1200" cap="none" spc="0" normalizeH="0" baseline="0" noProof="0" dirty="0" smtClean="0">
                <a:ln>
                  <a:noFill/>
                </a:ln>
                <a:solidFill>
                  <a:schemeClr val="tx1"/>
                </a:solidFill>
                <a:effectLst/>
                <a:uLnTx/>
                <a:uFillTx/>
                <a:latin typeface="Garamond" pitchFamily="18" charset="0"/>
              </a:rPr>
              <a:t>No. of schools                                Enrolment </a:t>
            </a:r>
            <a:r>
              <a:rPr lang="en-US" sz="2400" dirty="0" smtClean="0">
                <a:latin typeface="Garamond" pitchFamily="18" charset="0"/>
              </a:rPr>
              <a:t>2018-19</a:t>
            </a:r>
            <a:endParaRPr kumimoji="0" lang="en-US" sz="2400" i="0" u="none" strike="noStrike" kern="1200" cap="none" spc="0" normalizeH="0" baseline="0" noProof="0" dirty="0" smtClean="0">
              <a:ln>
                <a:noFill/>
              </a:ln>
              <a:solidFill>
                <a:schemeClr val="tx1"/>
              </a:solidFill>
              <a:effectLst/>
              <a:uLnTx/>
              <a:uFillTx/>
              <a:latin typeface="Garamond" pitchFamily="18" charset="0"/>
            </a:endParaRPr>
          </a:p>
          <a:p>
            <a:pPr marL="5381625" lvl="8" indent="-1724025">
              <a:lnSpc>
                <a:spcPct val="150000"/>
              </a:lnSpc>
              <a:spcBef>
                <a:spcPct val="20000"/>
              </a:spcBef>
              <a:defRPr/>
            </a:pPr>
            <a:r>
              <a:rPr kumimoji="0" lang="en-US" sz="2400" b="1" i="0" u="none" strike="noStrike" kern="1200" cap="none" spc="0" normalizeH="0" baseline="0" noProof="0" dirty="0" smtClean="0">
                <a:ln>
                  <a:noFill/>
                </a:ln>
                <a:solidFill>
                  <a:schemeClr val="tx1"/>
                </a:solidFill>
                <a:effectLst/>
                <a:uLnTx/>
                <a:uFillTx/>
                <a:latin typeface="Garamond" pitchFamily="18" charset="0"/>
              </a:rPr>
              <a:t>	Primary      U. Primary</a:t>
            </a:r>
          </a:p>
          <a:p>
            <a:pPr marL="742950" marR="0" lvl="1" indent="-28575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i="0" u="none" strike="noStrike" kern="1200" cap="none" spc="0" normalizeH="0" baseline="0" noProof="0" dirty="0" smtClean="0">
                <a:ln>
                  <a:noFill/>
                </a:ln>
                <a:solidFill>
                  <a:schemeClr val="tx1"/>
                </a:solidFill>
                <a:effectLst/>
                <a:uLnTx/>
                <a:uFillTx/>
                <a:latin typeface="Garamond" pitchFamily="18" charset="0"/>
              </a:rPr>
              <a:t>Govt. 		: 113			50608		40782</a:t>
            </a:r>
          </a:p>
          <a:p>
            <a:pPr marL="742950" marR="0" lvl="1" indent="-28575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i="0" u="none" strike="noStrike" kern="1200" cap="none" spc="0" normalizeH="0" baseline="0" noProof="0" dirty="0" smtClean="0">
                <a:ln>
                  <a:noFill/>
                </a:ln>
                <a:solidFill>
                  <a:schemeClr val="tx1"/>
                </a:solidFill>
                <a:effectLst/>
                <a:uLnTx/>
                <a:uFillTx/>
                <a:latin typeface="Garamond" pitchFamily="18" charset="0"/>
              </a:rPr>
              <a:t>Govt. Aided	:   06			  1791		  1630</a:t>
            </a:r>
          </a:p>
          <a:p>
            <a:pPr marL="742950" marR="0" lvl="1" indent="-28575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i="0" u="none" strike="noStrike" kern="1200" cap="none" spc="0" normalizeH="0" baseline="0" noProof="0" dirty="0" err="1" smtClean="0">
                <a:ln>
                  <a:noFill/>
                </a:ln>
                <a:solidFill>
                  <a:schemeClr val="tx1"/>
                </a:solidFill>
                <a:effectLst/>
                <a:uLnTx/>
                <a:uFillTx/>
                <a:latin typeface="Garamond" pitchFamily="18" charset="0"/>
              </a:rPr>
              <a:t>Madarasa</a:t>
            </a:r>
            <a:r>
              <a:rPr kumimoji="0" lang="en-US" sz="2400" i="0" u="none" strike="noStrike" kern="1200" cap="none" spc="0" normalizeH="0" baseline="0" noProof="0" dirty="0" smtClean="0">
                <a:ln>
                  <a:noFill/>
                </a:ln>
                <a:solidFill>
                  <a:schemeClr val="tx1"/>
                </a:solidFill>
                <a:effectLst/>
                <a:uLnTx/>
                <a:uFillTx/>
                <a:latin typeface="Garamond" pitchFamily="18" charset="0"/>
              </a:rPr>
              <a:t>  	:   04			    </a:t>
            </a:r>
            <a:r>
              <a:rPr lang="en-US" sz="2400" dirty="0" smtClean="0">
                <a:latin typeface="Garamond" pitchFamily="18" charset="0"/>
              </a:rPr>
              <a:t>351</a:t>
            </a:r>
            <a:r>
              <a:rPr kumimoji="0" lang="en-US" sz="2400" i="0" u="none" strike="noStrike" kern="1200" cap="none" spc="0" normalizeH="0" baseline="0" noProof="0" dirty="0" smtClean="0">
                <a:ln>
                  <a:noFill/>
                </a:ln>
                <a:solidFill>
                  <a:schemeClr val="tx1"/>
                </a:solidFill>
                <a:effectLst/>
                <a:uLnTx/>
                <a:uFillTx/>
                <a:latin typeface="Garamond" pitchFamily="18" charset="0"/>
              </a:rPr>
              <a:t>		    172</a:t>
            </a:r>
          </a:p>
          <a:p>
            <a:pPr marL="742950" lvl="1" indent="-285750">
              <a:lnSpc>
                <a:spcPct val="150000"/>
              </a:lnSpc>
              <a:spcBef>
                <a:spcPct val="20000"/>
              </a:spcBef>
              <a:defRPr/>
            </a:pPr>
            <a:r>
              <a:rPr lang="en-US" sz="2400" b="1" dirty="0" smtClean="0">
                <a:latin typeface="Garamond" pitchFamily="18" charset="0"/>
              </a:rPr>
              <a:t>					Total :		 52750	            42584</a:t>
            </a:r>
          </a:p>
          <a:p>
            <a:pPr marL="742950" marR="0" lvl="1" indent="-285750" algn="l" defTabSz="914400" rtl="0" eaLnBrk="1" fontAlgn="auto" latinLnBrk="0" hangingPunct="1">
              <a:lnSpc>
                <a:spcPct val="150000"/>
              </a:lnSpc>
              <a:spcBef>
                <a:spcPct val="20000"/>
              </a:spcBef>
              <a:spcAft>
                <a:spcPts val="0"/>
              </a:spcAft>
              <a:buClrTx/>
              <a:buSzTx/>
              <a:buFont typeface="Wingdings" pitchFamily="2" charset="2"/>
              <a:buNone/>
              <a:tabLst/>
              <a:defRPr/>
            </a:pPr>
            <a:r>
              <a:rPr kumimoji="0" lang="en-US" sz="2400" b="1" i="0" u="none" strike="noStrike" kern="1200" cap="none" spc="0" normalizeH="0" baseline="0" noProof="0" dirty="0" smtClean="0">
                <a:ln>
                  <a:noFill/>
                </a:ln>
                <a:solidFill>
                  <a:schemeClr val="tx1"/>
                </a:solidFill>
                <a:effectLst/>
                <a:uLnTx/>
                <a:uFillTx/>
                <a:latin typeface="Garamond" pitchFamily="18" charset="0"/>
              </a:rPr>
              <a:t>					Grand Total :              95334</a:t>
            </a:r>
            <a:endParaRPr kumimoji="0" lang="en-US" sz="2000" b="1" i="0" u="none" strike="noStrike" kern="1200" cap="none" spc="0" normalizeH="0" baseline="0" noProof="0" dirty="0" smtClean="0">
              <a:ln>
                <a:noFill/>
              </a:ln>
              <a:solidFill>
                <a:schemeClr val="tx1"/>
              </a:solidFill>
              <a:effectLst/>
              <a:uLnTx/>
              <a:uFillTx/>
              <a:latin typeface="Garamond" pitchFamily="18" charset="0"/>
            </a:endParaRPr>
          </a:p>
          <a:p>
            <a:pPr marL="742950" marR="0" lvl="1" indent="-285750" algn="l" defTabSz="914400" rtl="0" eaLnBrk="1" fontAlgn="auto" latinLnBrk="0" hangingPunct="1">
              <a:lnSpc>
                <a:spcPct val="150000"/>
              </a:lnSpc>
              <a:spcBef>
                <a:spcPct val="20000"/>
              </a:spcBef>
              <a:spcAft>
                <a:spcPts val="0"/>
              </a:spcAft>
              <a:buClrTx/>
              <a:buSzTx/>
              <a:buFont typeface="Wingdings" pitchFamily="2" charset="2"/>
              <a:buNone/>
              <a:tabLst/>
              <a:defRPr/>
            </a:pPr>
            <a:endParaRPr kumimoji="0" lang="en-US" sz="2000" b="1" i="0" u="none" strike="noStrike" kern="1200" cap="none" spc="0" normalizeH="0" baseline="0" noProof="0" dirty="0" smtClean="0">
              <a:ln>
                <a:noFill/>
              </a:ln>
              <a:solidFill>
                <a:schemeClr val="tx1"/>
              </a:solidFill>
              <a:effectLst/>
              <a:uLnTx/>
              <a:uFillTx/>
              <a:latin typeface="Garamond"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066800" y="76203"/>
            <a:ext cx="7162800" cy="566717"/>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smtClean="0">
                <a:ln>
                  <a:noFill/>
                </a:ln>
                <a:solidFill>
                  <a:schemeClr val="tx1"/>
                </a:solidFill>
                <a:effectLst/>
                <a:uLnTx/>
                <a:uFillTx/>
                <a:latin typeface="Garamond" pitchFamily="18" charset="0"/>
                <a:ea typeface="+mj-ea"/>
                <a:cs typeface="+mj-cs"/>
              </a:rPr>
              <a:t>Distribution of meal in Schools</a:t>
            </a:r>
            <a:endParaRPr kumimoji="0" lang="en-US" sz="3800" b="1" i="0" u="none" strike="noStrike" kern="1200" cap="none" spc="0" normalizeH="0" baseline="0" noProof="0" dirty="0">
              <a:ln>
                <a:noFill/>
              </a:ln>
              <a:solidFill>
                <a:schemeClr val="tx1"/>
              </a:solidFill>
              <a:effectLst/>
              <a:uLnTx/>
              <a:uFillTx/>
              <a:latin typeface="Garamond" pitchFamily="18" charset="0"/>
              <a:ea typeface="+mj-ea"/>
              <a:cs typeface="+mj-cs"/>
            </a:endParaRPr>
          </a:p>
        </p:txBody>
      </p:sp>
      <p:pic>
        <p:nvPicPr>
          <p:cNvPr id="5" name="Picture 4" descr="IMG-20170113-WA0049.jpg"/>
          <p:cNvPicPr>
            <a:picLocks noChangeAspect="1"/>
          </p:cNvPicPr>
          <p:nvPr/>
        </p:nvPicPr>
        <p:blipFill>
          <a:blip r:embed="rId2"/>
          <a:stretch>
            <a:fillRect/>
          </a:stretch>
        </p:blipFill>
        <p:spPr>
          <a:xfrm>
            <a:off x="4857752" y="785794"/>
            <a:ext cx="4071966" cy="2685600"/>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descr="IMG-20170113-WA0009.jpg"/>
          <p:cNvPicPr>
            <a:picLocks noChangeAspect="1"/>
          </p:cNvPicPr>
          <p:nvPr/>
        </p:nvPicPr>
        <p:blipFill>
          <a:blip r:embed="rId3"/>
          <a:stretch>
            <a:fillRect/>
          </a:stretch>
        </p:blipFill>
        <p:spPr>
          <a:xfrm>
            <a:off x="4857753" y="3835148"/>
            <a:ext cx="4089017" cy="26856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Serving of MDM GMSSS-44 Chandigarh.JPG"/>
          <p:cNvPicPr>
            <a:picLocks noChangeAspect="1"/>
          </p:cNvPicPr>
          <p:nvPr/>
        </p:nvPicPr>
        <p:blipFill>
          <a:blip r:embed="rId4" cstate="print"/>
          <a:stretch>
            <a:fillRect/>
          </a:stretch>
        </p:blipFill>
        <p:spPr>
          <a:xfrm>
            <a:off x="428596" y="3830199"/>
            <a:ext cx="4208628" cy="2742075"/>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descr="Serving of MDM GMHS-38 Chandigarh.JPG"/>
          <p:cNvPicPr>
            <a:picLocks noChangeAspect="1"/>
          </p:cNvPicPr>
          <p:nvPr/>
        </p:nvPicPr>
        <p:blipFill>
          <a:blip r:embed="rId5" cstate="print"/>
          <a:stretch>
            <a:fillRect/>
          </a:stretch>
        </p:blipFill>
        <p:spPr>
          <a:xfrm>
            <a:off x="428596" y="785794"/>
            <a:ext cx="4208628" cy="271464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14442" y="76201"/>
            <a:ext cx="7772400" cy="685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900" b="1" i="0" u="none" strike="noStrike" kern="1200" cap="none" spc="0" normalizeH="0" baseline="0" noProof="0" dirty="0" smtClean="0">
                <a:ln>
                  <a:noFill/>
                </a:ln>
                <a:solidFill>
                  <a:schemeClr val="tx1"/>
                </a:solidFill>
                <a:effectLst/>
                <a:uLnTx/>
                <a:uFillTx/>
                <a:latin typeface="Garamond" pitchFamily="18" charset="0"/>
                <a:ea typeface="+mj-ea"/>
                <a:cs typeface="+mj-cs"/>
              </a:rPr>
              <a:t>School Based Kitchen Gardening</a:t>
            </a:r>
            <a:endParaRPr kumimoji="0" lang="en-US" sz="3600" b="1" i="0" u="none" strike="noStrike" kern="1200" cap="none" spc="0" normalizeH="0" baseline="0" noProof="0" dirty="0" smtClean="0">
              <a:ln>
                <a:noFill/>
              </a:ln>
              <a:solidFill>
                <a:schemeClr val="tx1"/>
              </a:solidFill>
              <a:effectLst/>
              <a:uLnTx/>
              <a:uFillTx/>
              <a:latin typeface="Garamond" pitchFamily="18" charset="0"/>
              <a:ea typeface="+mj-ea"/>
              <a:cs typeface="+mj-cs"/>
            </a:endParaRPr>
          </a:p>
        </p:txBody>
      </p:sp>
      <p:pic>
        <p:nvPicPr>
          <p:cNvPr id="11" name="Picture 10" descr="20170117_115521.jpg"/>
          <p:cNvPicPr>
            <a:picLocks noChangeAspect="1"/>
          </p:cNvPicPr>
          <p:nvPr/>
        </p:nvPicPr>
        <p:blipFill>
          <a:blip r:embed="rId2" cstate="print"/>
          <a:stretch>
            <a:fillRect/>
          </a:stretch>
        </p:blipFill>
        <p:spPr>
          <a:xfrm>
            <a:off x="4786315" y="3857628"/>
            <a:ext cx="4143404" cy="28800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2.jpg"/>
          <p:cNvPicPr>
            <a:picLocks noChangeAspect="1"/>
          </p:cNvPicPr>
          <p:nvPr/>
        </p:nvPicPr>
        <p:blipFill>
          <a:blip r:embed="rId3"/>
          <a:stretch>
            <a:fillRect/>
          </a:stretch>
        </p:blipFill>
        <p:spPr>
          <a:xfrm>
            <a:off x="4786315" y="714357"/>
            <a:ext cx="4143404" cy="28800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Kitchen Garden GMHS-38D, Chandigarh.JPG"/>
          <p:cNvPicPr>
            <a:picLocks noChangeAspect="1"/>
          </p:cNvPicPr>
          <p:nvPr/>
        </p:nvPicPr>
        <p:blipFill>
          <a:blip r:embed="rId4" cstate="print"/>
          <a:stretch>
            <a:fillRect/>
          </a:stretch>
        </p:blipFill>
        <p:spPr>
          <a:xfrm>
            <a:off x="178057" y="714356"/>
            <a:ext cx="4384127" cy="285752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Kitchen Garden GMSSS-47 Chandigarh.JPG"/>
          <p:cNvPicPr>
            <a:picLocks noChangeAspect="1"/>
          </p:cNvPicPr>
          <p:nvPr/>
        </p:nvPicPr>
        <p:blipFill>
          <a:blip r:embed="rId5" cstate="print"/>
          <a:stretch>
            <a:fillRect/>
          </a:stretch>
        </p:blipFill>
        <p:spPr>
          <a:xfrm>
            <a:off x="214314" y="3810024"/>
            <a:ext cx="4357686" cy="290512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414" y="2357432"/>
            <a:ext cx="6643734" cy="2215991"/>
          </a:xfrm>
          <a:prstGeom prst="rect">
            <a:avLst/>
          </a:prstGeom>
          <a:noFill/>
        </p:spPr>
        <p:txBody>
          <a:bodyPr wrap="square" rtlCol="0">
            <a:spAutoFit/>
          </a:bodyPr>
          <a:lstStyle/>
          <a:p>
            <a:pPr algn="ctr"/>
            <a:r>
              <a:rPr lang="en-IN" sz="13800" b="1" dirty="0" smtClean="0">
                <a:ln w="12700">
                  <a:solidFill>
                    <a:schemeClr val="tx2">
                      <a:satMod val="155000"/>
                    </a:schemeClr>
                  </a:solidFill>
                  <a:prstDash val="solid"/>
                </a:ln>
                <a:solidFill>
                  <a:schemeClr val="bg2">
                    <a:lumMod val="75000"/>
                  </a:schemeClr>
                </a:solidFill>
                <a:effectLst>
                  <a:outerShdw blurRad="41275" dist="20320" dir="1800000" algn="tl" rotWithShape="0">
                    <a:srgbClr val="000000">
                      <a:alpha val="40000"/>
                    </a:srgbClr>
                  </a:outerShdw>
                </a:effectLst>
                <a:latin typeface="Monotype Corsiva" pitchFamily="66" charset="0"/>
              </a:rPr>
              <a:t>Thanks</a:t>
            </a:r>
            <a:endParaRPr lang="en-IN" sz="8800" b="1" dirty="0">
              <a:solidFill>
                <a:schemeClr val="bg2">
                  <a:lumMod val="75000"/>
                </a:schemeClr>
              </a:solidFill>
              <a:effectLst>
                <a:outerShdw blurRad="38100" dist="38100" dir="2700000" algn="tl">
                  <a:srgbClr val="000000">
                    <a:alpha val="43137"/>
                  </a:srgbClr>
                </a:outerShdw>
              </a:effectLst>
              <a:latin typeface="Monotype Corsiva"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2976" y="0"/>
            <a:ext cx="7162800" cy="7143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Garamond" pitchFamily="18" charset="0"/>
                <a:ea typeface="+mj-ea"/>
                <a:cs typeface="+mj-cs"/>
              </a:rPr>
              <a:t>Weekly MDM Menu/Cooking Cost</a:t>
            </a:r>
          </a:p>
        </p:txBody>
      </p:sp>
      <p:graphicFrame>
        <p:nvGraphicFramePr>
          <p:cNvPr id="3" name="Group 108"/>
          <p:cNvGraphicFramePr>
            <a:graphicFrameLocks/>
          </p:cNvGraphicFramePr>
          <p:nvPr/>
        </p:nvGraphicFramePr>
        <p:xfrm>
          <a:off x="500035" y="782026"/>
          <a:ext cx="8401047" cy="5973866"/>
        </p:xfrm>
        <a:graphic>
          <a:graphicData uri="http://schemas.openxmlformats.org/drawingml/2006/table">
            <a:tbl>
              <a:tblPr>
                <a:tableStyleId>{0505E3EF-67EA-436B-97B2-0124C06EBD24}</a:tableStyleId>
              </a:tblPr>
              <a:tblGrid>
                <a:gridCol w="1326481"/>
                <a:gridCol w="2185762"/>
                <a:gridCol w="2444402"/>
                <a:gridCol w="2444402"/>
              </a:tblGrid>
              <a:tr h="50099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kern="1200" cap="none" spc="0" normalizeH="0" baseline="0" noProof="0" dirty="0" smtClean="0">
                          <a:ln>
                            <a:noFill/>
                          </a:ln>
                          <a:effectLst/>
                          <a:uLnTx/>
                          <a:uFillTx/>
                          <a:latin typeface="Garamond" pitchFamily="18" charset="0"/>
                        </a:rPr>
                        <a:t>Prantha Based  </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kern="1200" cap="none" spc="0" normalizeH="0" baseline="0" noProof="0" dirty="0" smtClean="0">
                          <a:ln>
                            <a:noFill/>
                          </a:ln>
                          <a:effectLst/>
                          <a:uLnTx/>
                          <a:uFillTx/>
                          <a:latin typeface="Garamond" pitchFamily="18" charset="0"/>
                        </a:rPr>
                        <a:t>From AIHM-42</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kern="1200" cap="none" spc="0" normalizeH="0" baseline="0" noProof="0" dirty="0" smtClean="0">
                          <a:ln>
                            <a:noFill/>
                          </a:ln>
                          <a:effectLst/>
                          <a:uLnTx/>
                          <a:uFillTx/>
                          <a:latin typeface="Garamond" pitchFamily="18" charset="0"/>
                        </a:rPr>
                        <a:t>Veg. </a:t>
                      </a:r>
                      <a:r>
                        <a:rPr kumimoji="0" lang="en-US" sz="1800" b="1" u="none" strike="noStrike" kern="1200" cap="none" spc="0" normalizeH="0" baseline="0" noProof="0" dirty="0" err="1" smtClean="0">
                          <a:ln>
                            <a:noFill/>
                          </a:ln>
                          <a:effectLst/>
                          <a:uLnTx/>
                          <a:uFillTx/>
                          <a:latin typeface="Garamond" pitchFamily="18" charset="0"/>
                        </a:rPr>
                        <a:t>Pulao</a:t>
                      </a:r>
                      <a:r>
                        <a:rPr kumimoji="0" lang="en-US" sz="1800" b="1" u="none" strike="noStrike" kern="1200" cap="none" spc="0" normalizeH="0" baseline="0" noProof="0" dirty="0" smtClean="0">
                          <a:ln>
                            <a:noFill/>
                          </a:ln>
                          <a:effectLst/>
                          <a:uLnTx/>
                          <a:uFillTx/>
                          <a:latin typeface="Garamond" pitchFamily="18" charset="0"/>
                        </a:rPr>
                        <a:t> Based </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kern="1200" cap="none" spc="0" normalizeH="0" baseline="0" noProof="0" dirty="0" smtClean="0">
                          <a:ln>
                            <a:noFill/>
                          </a:ln>
                          <a:effectLst/>
                          <a:uLnTx/>
                          <a:uFillTx/>
                          <a:latin typeface="Garamond" pitchFamily="18" charset="0"/>
                        </a:rPr>
                        <a:t>From CITCO-17</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kern="1200" cap="none" spc="0" normalizeH="0" baseline="0" noProof="0" dirty="0" smtClean="0">
                          <a:ln>
                            <a:noFill/>
                          </a:ln>
                          <a:effectLst/>
                          <a:uLnTx/>
                          <a:uFillTx/>
                          <a:latin typeface="Garamond" pitchFamily="18" charset="0"/>
                        </a:rPr>
                        <a:t>Veg. </a:t>
                      </a:r>
                      <a:r>
                        <a:rPr kumimoji="0" lang="en-US" sz="1800" b="1" u="none" strike="noStrike" kern="1200" cap="none" spc="0" normalizeH="0" baseline="0" noProof="0" dirty="0" err="1" smtClean="0">
                          <a:ln>
                            <a:noFill/>
                          </a:ln>
                          <a:effectLst/>
                          <a:uLnTx/>
                          <a:uFillTx/>
                          <a:latin typeface="Garamond" pitchFamily="18" charset="0"/>
                        </a:rPr>
                        <a:t>Pulao</a:t>
                      </a:r>
                      <a:r>
                        <a:rPr kumimoji="0" lang="en-US" sz="1800" b="1" u="none" strike="noStrike" kern="1200" cap="none" spc="0" normalizeH="0" baseline="0" noProof="0" dirty="0" smtClean="0">
                          <a:ln>
                            <a:noFill/>
                          </a:ln>
                          <a:effectLst/>
                          <a:uLnTx/>
                          <a:uFillTx/>
                          <a:latin typeface="Garamond" pitchFamily="18" charset="0"/>
                        </a:rPr>
                        <a:t> Based </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kern="1200" cap="none" spc="0" normalizeH="0" baseline="0" noProof="0" dirty="0" smtClean="0">
                          <a:ln>
                            <a:noFill/>
                          </a:ln>
                          <a:effectLst/>
                          <a:uLnTx/>
                          <a:uFillTx/>
                          <a:latin typeface="Garamond" pitchFamily="18" charset="0"/>
                        </a:rPr>
                        <a:t>From CIHM-42</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r>
              <a:tr h="39602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Monday</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smtClean="0">
                          <a:ln>
                            <a:noFill/>
                          </a:ln>
                          <a:effectLst/>
                          <a:latin typeface="Garamond" pitchFamily="18" charset="0"/>
                        </a:rPr>
                        <a:t>Prantha</a:t>
                      </a:r>
                      <a:r>
                        <a:rPr kumimoji="0" lang="en-US" sz="1800" b="1" u="none" strike="noStrike" cap="none" normalizeH="0" baseline="0" dirty="0" smtClean="0">
                          <a:ln>
                            <a:noFill/>
                          </a:ln>
                          <a:effectLst/>
                          <a:latin typeface="Garamond" pitchFamily="18" charset="0"/>
                        </a:rPr>
                        <a:t> +  </a:t>
                      </a:r>
                      <a:r>
                        <a:rPr kumimoji="0" lang="en-US" sz="1800" b="1" u="none" strike="noStrike" cap="none" normalizeH="0" baseline="0" dirty="0" err="1" smtClean="0">
                          <a:ln>
                            <a:noFill/>
                          </a:ln>
                          <a:effectLst/>
                          <a:latin typeface="Garamond" pitchFamily="18" charset="0"/>
                        </a:rPr>
                        <a:t>Rajmah</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Veg. </a:t>
                      </a:r>
                      <a:r>
                        <a:rPr kumimoji="0" lang="en-US" sz="1800" b="1" u="none" strike="noStrike" cap="none" normalizeH="0" baseline="0" dirty="0" err="1" smtClean="0">
                          <a:ln>
                            <a:noFill/>
                          </a:ln>
                          <a:effectLst/>
                          <a:latin typeface="Garamond" pitchFamily="18" charset="0"/>
                        </a:rPr>
                        <a:t>Pulao</a:t>
                      </a:r>
                      <a:r>
                        <a:rPr kumimoji="0" lang="en-US" sz="1800" b="1" u="none" strike="noStrike" cap="none" normalizeH="0" baseline="0" dirty="0" smtClean="0">
                          <a:ln>
                            <a:noFill/>
                          </a:ln>
                          <a:effectLst/>
                          <a:latin typeface="Garamond" pitchFamily="18" charset="0"/>
                        </a:rPr>
                        <a:t> + </a:t>
                      </a:r>
                      <a:r>
                        <a:rPr kumimoji="0" lang="en-US" sz="1800" b="1" u="none" strike="noStrike" cap="none" normalizeH="0" baseline="0" dirty="0" err="1" smtClean="0">
                          <a:ln>
                            <a:noFill/>
                          </a:ln>
                          <a:effectLst/>
                          <a:latin typeface="Garamond" pitchFamily="18" charset="0"/>
                        </a:rPr>
                        <a:t>Dal</a:t>
                      </a:r>
                      <a:r>
                        <a:rPr kumimoji="0" lang="en-US" sz="1800" b="1" u="none" strike="noStrike" cap="none" normalizeH="0" baseline="0" dirty="0" smtClean="0">
                          <a:ln>
                            <a:noFill/>
                          </a:ln>
                          <a:effectLst/>
                          <a:latin typeface="Garamond" pitchFamily="18" charset="0"/>
                        </a:rPr>
                        <a:t> </a:t>
                      </a:r>
                      <a:r>
                        <a:rPr kumimoji="0" lang="en-US" sz="1800" b="1" u="none" strike="noStrike" cap="none" normalizeH="0" baseline="0" dirty="0" err="1" smtClean="0">
                          <a:ln>
                            <a:noFill/>
                          </a:ln>
                          <a:effectLst/>
                          <a:latin typeface="Garamond" pitchFamily="18" charset="0"/>
                        </a:rPr>
                        <a:t>Chana</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Veg. </a:t>
                      </a:r>
                      <a:r>
                        <a:rPr kumimoji="0" lang="en-US" sz="1800" b="1" u="none" strike="noStrike" cap="none" normalizeH="0" baseline="0" dirty="0" err="1" smtClean="0">
                          <a:ln>
                            <a:noFill/>
                          </a:ln>
                          <a:effectLst/>
                          <a:latin typeface="Garamond" pitchFamily="18" charset="0"/>
                        </a:rPr>
                        <a:t>Pulao</a:t>
                      </a:r>
                      <a:r>
                        <a:rPr kumimoji="0" lang="en-US" sz="1800" b="1" u="none" strike="noStrike" cap="none" normalizeH="0" baseline="0" dirty="0" smtClean="0">
                          <a:ln>
                            <a:noFill/>
                          </a:ln>
                          <a:effectLst/>
                          <a:latin typeface="Garamond" pitchFamily="18" charset="0"/>
                        </a:rPr>
                        <a:t> +</a:t>
                      </a:r>
                      <a:r>
                        <a:rPr kumimoji="0" lang="en-US" sz="1800" b="1" u="none" strike="noStrike" cap="none" normalizeH="0" baseline="0" dirty="0" err="1" smtClean="0">
                          <a:ln>
                            <a:noFill/>
                          </a:ln>
                          <a:effectLst/>
                          <a:latin typeface="Garamond" pitchFamily="18" charset="0"/>
                        </a:rPr>
                        <a:t>Dal</a:t>
                      </a:r>
                      <a:r>
                        <a:rPr kumimoji="0" lang="en-US" sz="1800" b="1" u="none" strike="noStrike" cap="none" normalizeH="0" baseline="0" dirty="0" smtClean="0">
                          <a:ln>
                            <a:noFill/>
                          </a:ln>
                          <a:effectLst/>
                          <a:latin typeface="Garamond" pitchFamily="18" charset="0"/>
                        </a:rPr>
                        <a:t> </a:t>
                      </a:r>
                      <a:r>
                        <a:rPr kumimoji="0" lang="en-US" sz="1800" b="1" u="none" strike="noStrike" cap="none" normalizeH="0" baseline="0" dirty="0" err="1" smtClean="0">
                          <a:ln>
                            <a:noFill/>
                          </a:ln>
                          <a:effectLst/>
                          <a:latin typeface="Garamond" pitchFamily="18" charset="0"/>
                        </a:rPr>
                        <a:t>Arhar</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r>
              <a:tr h="39602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Tuesday</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Prantha+ </a:t>
                      </a:r>
                      <a:r>
                        <a:rPr kumimoji="0" lang="en-US" sz="1800" b="1" u="none" strike="noStrike" cap="none" normalizeH="0" baseline="0" dirty="0" err="1" smtClean="0">
                          <a:ln>
                            <a:noFill/>
                          </a:ln>
                          <a:effectLst/>
                          <a:latin typeface="Garamond" pitchFamily="18" charset="0"/>
                        </a:rPr>
                        <a:t>Karhi</a:t>
                      </a:r>
                      <a:r>
                        <a:rPr kumimoji="0" lang="en-US" sz="1800" b="1" u="none" strike="noStrike" cap="none" normalizeH="0" baseline="0" dirty="0" smtClean="0">
                          <a:ln>
                            <a:noFill/>
                          </a:ln>
                          <a:effectLst/>
                          <a:latin typeface="Garamond" pitchFamily="18" charset="0"/>
                        </a:rPr>
                        <a:t> </a:t>
                      </a:r>
                      <a:r>
                        <a:rPr kumimoji="0" lang="en-US" sz="1800" b="1" u="none" strike="noStrike" cap="none" normalizeH="0" baseline="0" dirty="0" err="1" smtClean="0">
                          <a:ln>
                            <a:noFill/>
                          </a:ln>
                          <a:effectLst/>
                          <a:latin typeface="Garamond" pitchFamily="18" charset="0"/>
                        </a:rPr>
                        <a:t>Pakora</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Veg. </a:t>
                      </a:r>
                      <a:r>
                        <a:rPr kumimoji="0" lang="en-US" sz="1800" b="1" u="none" strike="noStrike" cap="none" normalizeH="0" baseline="0" dirty="0" err="1" smtClean="0">
                          <a:ln>
                            <a:noFill/>
                          </a:ln>
                          <a:effectLst/>
                          <a:latin typeface="Garamond" pitchFamily="18" charset="0"/>
                        </a:rPr>
                        <a:t>Pulao</a:t>
                      </a:r>
                      <a:r>
                        <a:rPr kumimoji="0" lang="en-US" sz="1800" b="1" u="none" strike="noStrike" cap="none" normalizeH="0" baseline="0" dirty="0" smtClean="0">
                          <a:ln>
                            <a:noFill/>
                          </a:ln>
                          <a:effectLst/>
                          <a:latin typeface="Garamond" pitchFamily="18" charset="0"/>
                        </a:rPr>
                        <a:t> </a:t>
                      </a:r>
                      <a:r>
                        <a:rPr kumimoji="0" lang="en-US" sz="1800" b="1" u="none" strike="noStrike" kern="1200" cap="none" normalizeH="0" baseline="0" dirty="0" smtClean="0">
                          <a:ln>
                            <a:noFill/>
                          </a:ln>
                          <a:effectLst/>
                          <a:latin typeface="Garamond" pitchFamily="18" charset="0"/>
                        </a:rPr>
                        <a:t>+ </a:t>
                      </a:r>
                      <a:r>
                        <a:rPr kumimoji="0" lang="en-US" sz="1800" b="1" u="none" strike="noStrike" kern="1200" cap="none" normalizeH="0" baseline="0" dirty="0" err="1" smtClean="0">
                          <a:ln>
                            <a:noFill/>
                          </a:ln>
                          <a:effectLst/>
                          <a:latin typeface="Garamond" pitchFamily="18" charset="0"/>
                        </a:rPr>
                        <a:t>Karhi</a:t>
                      </a:r>
                      <a:r>
                        <a:rPr kumimoji="0" lang="en-US" sz="1800" b="1" u="none" strike="noStrike" kern="1200" cap="none" normalizeH="0" baseline="0" dirty="0" smtClean="0">
                          <a:ln>
                            <a:noFill/>
                          </a:ln>
                          <a:effectLst/>
                          <a:latin typeface="Garamond" pitchFamily="18" charset="0"/>
                        </a:rPr>
                        <a:t> with veg. </a:t>
                      </a:r>
                      <a:r>
                        <a:rPr kumimoji="0" lang="en-US" sz="1800" b="1" u="none" strike="noStrike" kern="1200" cap="none" normalizeH="0" baseline="0" dirty="0" err="1" smtClean="0">
                          <a:ln>
                            <a:noFill/>
                          </a:ln>
                          <a:effectLst/>
                          <a:latin typeface="Garamond" pitchFamily="18" charset="0"/>
                        </a:rPr>
                        <a:t>Pakora</a:t>
                      </a:r>
                      <a:endParaRPr kumimoji="0" lang="en-US" sz="1800" b="1" u="none" strike="noStrike" kern="1200" cap="none" normalizeH="0" baseline="0" dirty="0" smtClean="0">
                        <a:ln>
                          <a:noFill/>
                        </a:ln>
                        <a:solidFill>
                          <a:schemeClr val="dk1"/>
                        </a:solidFill>
                        <a:effectLst/>
                        <a:latin typeface="Garamond" pitchFamily="18" charset="0"/>
                        <a:ea typeface="+mn-ea"/>
                        <a:cs typeface="+mn-cs"/>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Veg. </a:t>
                      </a:r>
                      <a:r>
                        <a:rPr kumimoji="0" lang="en-US" sz="1800" b="1" u="none" strike="noStrike" cap="none" normalizeH="0" baseline="0" dirty="0" err="1" smtClean="0">
                          <a:ln>
                            <a:noFill/>
                          </a:ln>
                          <a:effectLst/>
                          <a:latin typeface="Garamond" pitchFamily="18" charset="0"/>
                        </a:rPr>
                        <a:t>Pulao</a:t>
                      </a:r>
                      <a:r>
                        <a:rPr kumimoji="0" lang="en-US" sz="1800" b="1" u="none" strike="noStrike" cap="none" normalizeH="0" baseline="0" dirty="0" smtClean="0">
                          <a:ln>
                            <a:noFill/>
                          </a:ln>
                          <a:effectLst/>
                          <a:latin typeface="Garamond" pitchFamily="18" charset="0"/>
                        </a:rPr>
                        <a:t> + </a:t>
                      </a:r>
                      <a:r>
                        <a:rPr kumimoji="0" lang="en-US" sz="1800" b="1" u="none" strike="noStrike" cap="none" normalizeH="0" baseline="0" dirty="0" err="1" smtClean="0">
                          <a:ln>
                            <a:noFill/>
                          </a:ln>
                          <a:effectLst/>
                          <a:latin typeface="Garamond" pitchFamily="18" charset="0"/>
                        </a:rPr>
                        <a:t>Karhi</a:t>
                      </a:r>
                      <a:r>
                        <a:rPr kumimoji="0" lang="en-US" sz="1800" b="1" u="none" strike="noStrike" cap="none" normalizeH="0" baseline="0" dirty="0" smtClean="0">
                          <a:ln>
                            <a:noFill/>
                          </a:ln>
                          <a:effectLst/>
                          <a:latin typeface="Garamond" pitchFamily="18" charset="0"/>
                        </a:rPr>
                        <a:t> </a:t>
                      </a:r>
                      <a:r>
                        <a:rPr kumimoji="0" lang="en-US" sz="1800" b="1" u="none" strike="noStrike" cap="none" normalizeH="0" baseline="0" dirty="0" err="1" smtClean="0">
                          <a:ln>
                            <a:noFill/>
                          </a:ln>
                          <a:effectLst/>
                          <a:latin typeface="Garamond" pitchFamily="18" charset="0"/>
                        </a:rPr>
                        <a:t>Pakora</a:t>
                      </a:r>
                      <a:endParaRPr kumimoji="0" lang="en-US" sz="1800" b="1" i="0" u="none" strike="noStrike" cap="none" normalizeH="0" baseline="0" dirty="0" smtClean="0">
                        <a:ln>
                          <a:noFill/>
                        </a:ln>
                        <a:solidFill>
                          <a:schemeClr val="tx1"/>
                        </a:solidFill>
                        <a:effectLst/>
                        <a:latin typeface="Garamond" pitchFamily="18" charset="0"/>
                        <a:cs typeface="Times New Roman" pitchFamily="18" charset="0"/>
                      </a:endParaRPr>
                    </a:p>
                  </a:txBody>
                  <a:tcPr anchor="ctr" horzOverflow="overflow"/>
                </a:tc>
              </a:tr>
              <a:tr h="56703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Wednesday</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smtClean="0">
                          <a:ln>
                            <a:noFill/>
                          </a:ln>
                          <a:effectLst/>
                          <a:latin typeface="Garamond" pitchFamily="18" charset="0"/>
                        </a:rPr>
                        <a:t>Prantha+Dal</a:t>
                      </a:r>
                      <a:r>
                        <a:rPr kumimoji="0" lang="en-US" sz="1800" b="1" u="none" strike="noStrike" cap="none" normalizeH="0" baseline="0" dirty="0" smtClean="0">
                          <a:ln>
                            <a:noFill/>
                          </a:ln>
                          <a:effectLst/>
                          <a:latin typeface="Garamond" pitchFamily="18" charset="0"/>
                        </a:rPr>
                        <a:t> </a:t>
                      </a:r>
                      <a:r>
                        <a:rPr kumimoji="0" lang="en-US" sz="1800" b="1" u="none" strike="noStrike" cap="none" normalizeH="0" baseline="0" dirty="0" err="1" smtClean="0">
                          <a:ln>
                            <a:noFill/>
                          </a:ln>
                          <a:effectLst/>
                          <a:latin typeface="Garamond" pitchFamily="18" charset="0"/>
                        </a:rPr>
                        <a:t>Chana</a:t>
                      </a:r>
                      <a:r>
                        <a:rPr kumimoji="0" lang="en-US" sz="1800" b="1" u="none" strike="noStrike" cap="none" normalizeH="0" baseline="0" dirty="0" smtClean="0">
                          <a:ln>
                            <a:noFill/>
                          </a:ln>
                          <a:effectLst/>
                          <a:latin typeface="Garamond" pitchFamily="18" charset="0"/>
                        </a:rPr>
                        <a:t>+ Veg.</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Veg. </a:t>
                      </a:r>
                      <a:r>
                        <a:rPr kumimoji="0" lang="en-US" sz="1800" b="1" u="none" strike="noStrike" cap="none" normalizeH="0" baseline="0" dirty="0" err="1" smtClean="0">
                          <a:ln>
                            <a:noFill/>
                          </a:ln>
                          <a:effectLst/>
                          <a:latin typeface="Garamond" pitchFamily="18" charset="0"/>
                        </a:rPr>
                        <a:t>Pulao</a:t>
                      </a:r>
                      <a:r>
                        <a:rPr kumimoji="0" lang="en-US" sz="1800" b="1" u="none" strike="noStrike" cap="none" normalizeH="0" baseline="0" dirty="0" smtClean="0">
                          <a:ln>
                            <a:noFill/>
                          </a:ln>
                          <a:effectLst/>
                          <a:latin typeface="Garamond" pitchFamily="18" charset="0"/>
                        </a:rPr>
                        <a:t> + </a:t>
                      </a:r>
                      <a:r>
                        <a:rPr kumimoji="0" lang="en-US" sz="1800" b="1" u="none" strike="noStrike" cap="none" normalizeH="0" baseline="0" dirty="0" err="1" smtClean="0">
                          <a:ln>
                            <a:noFill/>
                          </a:ln>
                          <a:effectLst/>
                          <a:latin typeface="Garamond" pitchFamily="18" charset="0"/>
                        </a:rPr>
                        <a:t>Dal</a:t>
                      </a:r>
                      <a:r>
                        <a:rPr kumimoji="0" lang="en-US" sz="1800" b="1" u="none" strike="noStrike" cap="none" normalizeH="0" baseline="0" dirty="0" smtClean="0">
                          <a:ln>
                            <a:noFill/>
                          </a:ln>
                          <a:effectLst/>
                          <a:latin typeface="Garamond" pitchFamily="18" charset="0"/>
                        </a:rPr>
                        <a:t> </a:t>
                      </a:r>
                      <a:r>
                        <a:rPr kumimoji="0" lang="en-US" sz="1800" b="1" u="none" strike="noStrike" cap="none" normalizeH="0" baseline="0" dirty="0" err="1" smtClean="0">
                          <a:ln>
                            <a:noFill/>
                          </a:ln>
                          <a:effectLst/>
                          <a:latin typeface="Garamond" pitchFamily="18" charset="0"/>
                        </a:rPr>
                        <a:t>Chana</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50800" marR="0" lvl="0" indent="-5080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Veg. Dalia</a:t>
                      </a:r>
                      <a:endParaRPr kumimoji="0" lang="en-US" sz="1800" b="1" i="0" u="none" strike="noStrike" cap="none" normalizeH="0" baseline="0" dirty="0" smtClean="0">
                        <a:ln>
                          <a:noFill/>
                        </a:ln>
                        <a:solidFill>
                          <a:schemeClr val="tx1"/>
                        </a:solidFill>
                        <a:effectLst/>
                        <a:latin typeface="Garamond" pitchFamily="18" charset="0"/>
                        <a:cs typeface="Times New Roman" pitchFamily="18" charset="0"/>
                      </a:endParaRPr>
                    </a:p>
                  </a:txBody>
                  <a:tcPr anchor="ctr" horzOverflow="overflow"/>
                </a:tc>
              </a:tr>
              <a:tr h="39602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Thursday</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Prantha + </a:t>
                      </a:r>
                      <a:r>
                        <a:rPr kumimoji="0" lang="en-US" sz="1800" b="1" u="none" strike="noStrike" cap="none" normalizeH="0" baseline="0" dirty="0" err="1" smtClean="0">
                          <a:ln>
                            <a:noFill/>
                          </a:ln>
                          <a:effectLst/>
                          <a:latin typeface="Garamond" pitchFamily="18" charset="0"/>
                        </a:rPr>
                        <a:t>Rajmah</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Veg. </a:t>
                      </a:r>
                      <a:r>
                        <a:rPr kumimoji="0" lang="en-US" sz="1800" b="1" u="none" strike="noStrike" cap="none" normalizeH="0" baseline="0" dirty="0" err="1" smtClean="0">
                          <a:ln>
                            <a:noFill/>
                          </a:ln>
                          <a:effectLst/>
                          <a:latin typeface="Garamond" pitchFamily="18" charset="0"/>
                        </a:rPr>
                        <a:t>Pulao</a:t>
                      </a:r>
                      <a:r>
                        <a:rPr kumimoji="0" lang="en-US" sz="1800" b="1" u="none" strike="noStrike" cap="none" normalizeH="0" baseline="0" dirty="0" smtClean="0">
                          <a:ln>
                            <a:noFill/>
                          </a:ln>
                          <a:effectLst/>
                          <a:latin typeface="Garamond" pitchFamily="18" charset="0"/>
                        </a:rPr>
                        <a:t> + </a:t>
                      </a:r>
                      <a:r>
                        <a:rPr kumimoji="0" lang="en-US" sz="1800" b="1" u="none" strike="noStrike" cap="none" normalizeH="0" baseline="0" dirty="0" err="1" smtClean="0">
                          <a:ln>
                            <a:noFill/>
                          </a:ln>
                          <a:effectLst/>
                          <a:latin typeface="Garamond" pitchFamily="18" charset="0"/>
                        </a:rPr>
                        <a:t>Rajmah</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Veg. </a:t>
                      </a:r>
                      <a:r>
                        <a:rPr kumimoji="0" lang="en-US" sz="1800" b="1" u="none" strike="noStrike" cap="none" normalizeH="0" baseline="0" dirty="0" err="1" smtClean="0">
                          <a:ln>
                            <a:noFill/>
                          </a:ln>
                          <a:effectLst/>
                          <a:latin typeface="Garamond" pitchFamily="18" charset="0"/>
                        </a:rPr>
                        <a:t>Pulao</a:t>
                      </a:r>
                      <a:r>
                        <a:rPr kumimoji="0" lang="en-US" sz="1800" b="1" u="none" strike="noStrike" cap="none" normalizeH="0" baseline="0" dirty="0" smtClean="0">
                          <a:ln>
                            <a:noFill/>
                          </a:ln>
                          <a:effectLst/>
                          <a:latin typeface="Garamond" pitchFamily="18" charset="0"/>
                        </a:rPr>
                        <a:t> + </a:t>
                      </a:r>
                      <a:r>
                        <a:rPr kumimoji="0" lang="en-US" sz="1800" b="1" u="none" strike="noStrike" cap="none" normalizeH="0" baseline="0" dirty="0" err="1" smtClean="0">
                          <a:ln>
                            <a:noFill/>
                          </a:ln>
                          <a:effectLst/>
                          <a:latin typeface="Garamond" pitchFamily="18" charset="0"/>
                        </a:rPr>
                        <a:t>Rajmah</a:t>
                      </a:r>
                      <a:endParaRPr kumimoji="0" lang="en-US" sz="1800" b="1" i="0" u="none" strike="noStrike" cap="none" normalizeH="0" baseline="0" dirty="0" smtClean="0">
                        <a:ln>
                          <a:noFill/>
                        </a:ln>
                        <a:solidFill>
                          <a:schemeClr val="tx1"/>
                        </a:solidFill>
                        <a:effectLst/>
                        <a:latin typeface="Garamond" pitchFamily="18" charset="0"/>
                        <a:cs typeface="Times New Roman" pitchFamily="18" charset="0"/>
                      </a:endParaRPr>
                    </a:p>
                  </a:txBody>
                  <a:tcPr anchor="ctr" horzOverflow="overflow"/>
                </a:tc>
              </a:tr>
              <a:tr h="39602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Friday</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Prantha+ </a:t>
                      </a:r>
                      <a:r>
                        <a:rPr kumimoji="0" lang="en-US" sz="1800" b="1" u="none" strike="noStrike" cap="none" normalizeH="0" baseline="0" dirty="0" err="1" smtClean="0">
                          <a:ln>
                            <a:noFill/>
                          </a:ln>
                          <a:effectLst/>
                          <a:latin typeface="Garamond" pitchFamily="18" charset="0"/>
                        </a:rPr>
                        <a:t>Karhi</a:t>
                      </a:r>
                      <a:r>
                        <a:rPr kumimoji="0" lang="en-US" sz="1800" b="1" u="none" strike="noStrike" cap="none" normalizeH="0" baseline="0" dirty="0" smtClean="0">
                          <a:ln>
                            <a:noFill/>
                          </a:ln>
                          <a:effectLst/>
                          <a:latin typeface="Garamond" pitchFamily="18" charset="0"/>
                        </a:rPr>
                        <a:t> </a:t>
                      </a:r>
                      <a:r>
                        <a:rPr kumimoji="0" lang="en-US" sz="1800" b="1" u="none" strike="noStrike" cap="none" normalizeH="0" baseline="0" dirty="0" err="1" smtClean="0">
                          <a:ln>
                            <a:noFill/>
                          </a:ln>
                          <a:effectLst/>
                          <a:latin typeface="Garamond" pitchFamily="18" charset="0"/>
                        </a:rPr>
                        <a:t>Pakora</a:t>
                      </a:r>
                      <a:endParaRPr kumimoji="0" lang="en-US" sz="1800" b="1" i="0" u="none" strike="noStrike" cap="none" normalizeH="0" baseline="0" dirty="0" smtClean="0">
                        <a:ln>
                          <a:noFill/>
                        </a:ln>
                        <a:solidFill>
                          <a:schemeClr val="tx1"/>
                        </a:solidFill>
                        <a:effectLst/>
                        <a:latin typeface="Garamond" pitchFamily="18" charset="0"/>
                        <a:cs typeface="Times New Roman"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Veg. </a:t>
                      </a:r>
                      <a:r>
                        <a:rPr kumimoji="0" lang="en-US" sz="1800" b="1" u="none" strike="noStrike" cap="none" normalizeH="0" baseline="0" dirty="0" err="1" smtClean="0">
                          <a:ln>
                            <a:noFill/>
                          </a:ln>
                          <a:effectLst/>
                          <a:latin typeface="Garamond" pitchFamily="18" charset="0"/>
                        </a:rPr>
                        <a:t>Pulao</a:t>
                      </a:r>
                      <a:r>
                        <a:rPr kumimoji="0" lang="en-US" sz="1800" b="1" u="none" strike="noStrike" cap="none" normalizeH="0" baseline="0" dirty="0" smtClean="0">
                          <a:ln>
                            <a:noFill/>
                          </a:ln>
                          <a:effectLst/>
                          <a:latin typeface="Garamond" pitchFamily="18" charset="0"/>
                        </a:rPr>
                        <a:t> </a:t>
                      </a:r>
                      <a:r>
                        <a:rPr kumimoji="0" lang="en-US" sz="1800" b="1" u="none" strike="noStrike" kern="1200" cap="none" normalizeH="0" baseline="0" dirty="0" smtClean="0">
                          <a:ln>
                            <a:noFill/>
                          </a:ln>
                          <a:effectLst/>
                          <a:latin typeface="Garamond" pitchFamily="18" charset="0"/>
                        </a:rPr>
                        <a:t>+ </a:t>
                      </a:r>
                      <a:r>
                        <a:rPr kumimoji="0" lang="en-US" sz="1800" b="1" u="none" strike="noStrike" kern="1200" cap="none" normalizeH="0" baseline="0" dirty="0" err="1" smtClean="0">
                          <a:ln>
                            <a:noFill/>
                          </a:ln>
                          <a:effectLst/>
                          <a:latin typeface="Garamond" pitchFamily="18" charset="0"/>
                        </a:rPr>
                        <a:t>Karhi</a:t>
                      </a:r>
                      <a:r>
                        <a:rPr kumimoji="0" lang="en-US" sz="1800" b="1" u="none" strike="noStrike" kern="1200" cap="none" normalizeH="0" baseline="0" dirty="0" smtClean="0">
                          <a:ln>
                            <a:noFill/>
                          </a:ln>
                          <a:effectLst/>
                          <a:latin typeface="Garamond" pitchFamily="18" charset="0"/>
                        </a:rPr>
                        <a:t>  with veg. </a:t>
                      </a:r>
                      <a:r>
                        <a:rPr kumimoji="0" lang="en-US" sz="1800" b="1" u="none" strike="noStrike" kern="1200" cap="none" normalizeH="0" baseline="0" dirty="0" err="1" smtClean="0">
                          <a:ln>
                            <a:noFill/>
                          </a:ln>
                          <a:effectLst/>
                          <a:latin typeface="Garamond" pitchFamily="18" charset="0"/>
                        </a:rPr>
                        <a:t>Pakora</a:t>
                      </a:r>
                      <a:endParaRPr kumimoji="0" lang="en-US" sz="1800" b="1" u="none" strike="noStrike" kern="1200" cap="none" normalizeH="0" baseline="0" dirty="0" smtClean="0">
                        <a:ln>
                          <a:noFill/>
                        </a:ln>
                        <a:solidFill>
                          <a:schemeClr val="dk1"/>
                        </a:solidFill>
                        <a:effectLst/>
                        <a:latin typeface="Garamond" pitchFamily="18" charset="0"/>
                        <a:ea typeface="+mn-ea"/>
                        <a:cs typeface="+mn-cs"/>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Veg. </a:t>
                      </a:r>
                      <a:r>
                        <a:rPr kumimoji="0" lang="en-US" sz="1800" b="1" u="none" strike="noStrike" cap="none" normalizeH="0" baseline="0" dirty="0" err="1" smtClean="0">
                          <a:ln>
                            <a:noFill/>
                          </a:ln>
                          <a:effectLst/>
                          <a:latin typeface="Garamond" pitchFamily="18" charset="0"/>
                        </a:rPr>
                        <a:t>Pulao</a:t>
                      </a:r>
                      <a:r>
                        <a:rPr kumimoji="0" lang="en-US" sz="1800" b="1" u="none" strike="noStrike" cap="none" normalizeH="0" baseline="0" dirty="0" smtClean="0">
                          <a:ln>
                            <a:noFill/>
                          </a:ln>
                          <a:effectLst/>
                          <a:latin typeface="Garamond" pitchFamily="18" charset="0"/>
                        </a:rPr>
                        <a:t> + </a:t>
                      </a:r>
                      <a:r>
                        <a:rPr kumimoji="0" lang="en-US" sz="1800" b="1" u="none" strike="noStrike" cap="none" normalizeH="0" baseline="0" dirty="0" err="1" smtClean="0">
                          <a:ln>
                            <a:noFill/>
                          </a:ln>
                          <a:effectLst/>
                          <a:latin typeface="Garamond" pitchFamily="18" charset="0"/>
                        </a:rPr>
                        <a:t>Karhi</a:t>
                      </a:r>
                      <a:r>
                        <a:rPr kumimoji="0" lang="en-US" sz="1800" b="1" u="none" strike="noStrike" cap="none" normalizeH="0" baseline="0" dirty="0" smtClean="0">
                          <a:ln>
                            <a:noFill/>
                          </a:ln>
                          <a:effectLst/>
                          <a:latin typeface="Garamond" pitchFamily="18" charset="0"/>
                        </a:rPr>
                        <a:t> </a:t>
                      </a:r>
                      <a:r>
                        <a:rPr kumimoji="0" lang="en-US" sz="1800" b="1" u="none" strike="noStrike" cap="none" normalizeH="0" baseline="0" dirty="0" err="1" smtClean="0">
                          <a:ln>
                            <a:noFill/>
                          </a:ln>
                          <a:effectLst/>
                          <a:latin typeface="Garamond" pitchFamily="18" charset="0"/>
                        </a:rPr>
                        <a:t>Pakora</a:t>
                      </a:r>
                      <a:endParaRPr kumimoji="0" lang="en-US" sz="1800" b="1" i="0" u="none" strike="noStrike" cap="none" normalizeH="0" baseline="0" dirty="0" smtClean="0">
                        <a:ln>
                          <a:noFill/>
                        </a:ln>
                        <a:solidFill>
                          <a:schemeClr val="tx1"/>
                        </a:solidFill>
                        <a:effectLst/>
                        <a:latin typeface="Garamond" pitchFamily="18" charset="0"/>
                        <a:cs typeface="Times New Roman" pitchFamily="18" charset="0"/>
                      </a:endParaRPr>
                    </a:p>
                  </a:txBody>
                  <a:tcPr anchor="ctr" horzOverflow="overflow"/>
                </a:tc>
              </a:tr>
              <a:tr h="39602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332038" algn="l"/>
                        </a:tabLst>
                      </a:pPr>
                      <a:r>
                        <a:rPr kumimoji="0" lang="en-US" sz="1800" b="1" u="none" strike="noStrike" cap="none" normalizeH="0" baseline="0" dirty="0" smtClean="0">
                          <a:ln>
                            <a:noFill/>
                          </a:ln>
                          <a:effectLst/>
                          <a:latin typeface="Garamond" pitchFamily="18" charset="0"/>
                        </a:rPr>
                        <a:t>Saturday</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Prantha + Mix </a:t>
                      </a:r>
                      <a:r>
                        <a:rPr kumimoji="0" lang="en-US" sz="1800" b="1" u="none" strike="noStrike" cap="none" normalizeH="0" baseline="0" dirty="0" err="1" smtClean="0">
                          <a:ln>
                            <a:noFill/>
                          </a:ln>
                          <a:effectLst/>
                          <a:latin typeface="Garamond" pitchFamily="18" charset="0"/>
                        </a:rPr>
                        <a:t>Dal</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Veg. </a:t>
                      </a:r>
                      <a:r>
                        <a:rPr kumimoji="0" lang="en-US" sz="1800" b="1" u="none" strike="noStrike" cap="none" normalizeH="0" baseline="0" dirty="0" err="1" smtClean="0">
                          <a:ln>
                            <a:noFill/>
                          </a:ln>
                          <a:effectLst/>
                          <a:latin typeface="Garamond" pitchFamily="18" charset="0"/>
                        </a:rPr>
                        <a:t>Pulao</a:t>
                      </a:r>
                      <a:r>
                        <a:rPr kumimoji="0" lang="en-US" sz="1800" b="1" u="none" strike="noStrike" cap="none" normalizeH="0" baseline="0" dirty="0" smtClean="0">
                          <a:ln>
                            <a:noFill/>
                          </a:ln>
                          <a:effectLst/>
                          <a:latin typeface="Garamond" pitchFamily="18" charset="0"/>
                        </a:rPr>
                        <a:t> </a:t>
                      </a:r>
                      <a:r>
                        <a:rPr kumimoji="0" lang="en-US" sz="1800" b="1" u="none" strike="noStrike" kern="1200" cap="none" normalizeH="0" baseline="0" dirty="0" smtClean="0">
                          <a:ln>
                            <a:noFill/>
                          </a:ln>
                          <a:effectLst/>
                          <a:latin typeface="Garamond" pitchFamily="18" charset="0"/>
                        </a:rPr>
                        <a:t>+ </a:t>
                      </a:r>
                      <a:r>
                        <a:rPr kumimoji="0" lang="en-US" sz="1800" b="1" u="none" strike="noStrike" kern="1200" cap="none" normalizeH="0" baseline="0" dirty="0" err="1" smtClean="0">
                          <a:ln>
                            <a:noFill/>
                          </a:ln>
                          <a:effectLst/>
                          <a:latin typeface="Garamond" pitchFamily="18" charset="0"/>
                        </a:rPr>
                        <a:t>Rajmah</a:t>
                      </a:r>
                      <a:endParaRPr kumimoji="0" lang="en-US" sz="1800" b="1" u="none" strike="noStrike" kern="1200" cap="none" normalizeH="0" baseline="0" dirty="0" smtClean="0">
                        <a:ln>
                          <a:noFill/>
                        </a:ln>
                        <a:solidFill>
                          <a:schemeClr val="dk1"/>
                        </a:solidFill>
                        <a:effectLst/>
                        <a:latin typeface="Garamond" pitchFamily="18" charset="0"/>
                        <a:ea typeface="+mn-ea"/>
                        <a:cs typeface="+mn-cs"/>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Veg. Pulao + </a:t>
                      </a:r>
                      <a:r>
                        <a:rPr kumimoji="0" lang="en-US" sz="1800" b="1" u="none" strike="noStrike" cap="none" normalizeH="0" baseline="0" dirty="0" err="1" smtClean="0">
                          <a:ln>
                            <a:noFill/>
                          </a:ln>
                          <a:effectLst/>
                          <a:latin typeface="Garamond" pitchFamily="18" charset="0"/>
                        </a:rPr>
                        <a:t>Nutri</a:t>
                      </a:r>
                      <a:r>
                        <a:rPr kumimoji="0" lang="en-US" sz="1800" b="1" u="none" strike="noStrike" cap="none" normalizeH="0" baseline="0" dirty="0" smtClean="0">
                          <a:ln>
                            <a:noFill/>
                          </a:ln>
                          <a:effectLst/>
                          <a:latin typeface="Garamond" pitchFamily="18" charset="0"/>
                        </a:rPr>
                        <a:t> </a:t>
                      </a:r>
                      <a:r>
                        <a:rPr kumimoji="0" lang="en-US" sz="1800" b="1" u="none" strike="noStrike" cap="none" normalizeH="0" baseline="0" dirty="0" err="1" smtClean="0">
                          <a:ln>
                            <a:noFill/>
                          </a:ln>
                          <a:effectLst/>
                          <a:latin typeface="Garamond" pitchFamily="18" charset="0"/>
                        </a:rPr>
                        <a:t>Aalo</a:t>
                      </a:r>
                      <a:r>
                        <a:rPr kumimoji="0" lang="en-US" sz="1800" b="1" u="none" strike="noStrike" cap="none" normalizeH="0" baseline="0" dirty="0" smtClean="0">
                          <a:ln>
                            <a:noFill/>
                          </a:ln>
                          <a:effectLst/>
                          <a:latin typeface="Garamond" pitchFamily="18" charset="0"/>
                        </a:rPr>
                        <a:t> </a:t>
                      </a:r>
                      <a:r>
                        <a:rPr kumimoji="0" lang="en-US" sz="1800" b="1" u="none" strike="noStrike" cap="none" normalizeH="0" baseline="0" dirty="0" err="1" smtClean="0">
                          <a:ln>
                            <a:noFill/>
                          </a:ln>
                          <a:effectLst/>
                          <a:latin typeface="Garamond" pitchFamily="18" charset="0"/>
                        </a:rPr>
                        <a:t>Mattar</a:t>
                      </a:r>
                      <a:endParaRPr kumimoji="0" lang="en-US" sz="1800" b="1" i="0" u="none" strike="noStrike" cap="none" normalizeH="0" baseline="0" dirty="0" smtClean="0">
                        <a:ln>
                          <a:noFill/>
                        </a:ln>
                        <a:solidFill>
                          <a:schemeClr val="tx1"/>
                        </a:solidFill>
                        <a:effectLst/>
                        <a:latin typeface="Garamond" pitchFamily="18" charset="0"/>
                        <a:cs typeface="Times New Roman" pitchFamily="18" charset="0"/>
                      </a:endParaRPr>
                    </a:p>
                  </a:txBody>
                  <a:tcPr anchor="ctr" horzOverflow="overflow"/>
                </a:tc>
              </a:tr>
              <a:tr h="73804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332038" algn="l"/>
                        </a:tabLst>
                      </a:pPr>
                      <a:r>
                        <a:rPr kumimoji="0" lang="en-US" sz="1800" b="1" u="none" strike="noStrike" cap="none" normalizeH="0" baseline="0" dirty="0" smtClean="0">
                          <a:ln>
                            <a:noFill/>
                          </a:ln>
                          <a:effectLst/>
                          <a:latin typeface="Garamond" pitchFamily="18" charset="0"/>
                        </a:rPr>
                        <a:t>Per Meal Rate</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Rs. 8.94 (Both for Primary &amp; U. Primary)</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smtClean="0">
                          <a:ln>
                            <a:noFill/>
                          </a:ln>
                          <a:effectLst/>
                          <a:latin typeface="Garamond" pitchFamily="18" charset="0"/>
                        </a:rPr>
                        <a:t>Rs. 7.20 for Primary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smtClean="0">
                          <a:ln>
                            <a:noFill/>
                          </a:ln>
                          <a:effectLst/>
                          <a:latin typeface="Garamond" pitchFamily="18" charset="0"/>
                        </a:rPr>
                        <a:t>Rs. 9.17 for U. Primary</a:t>
                      </a:r>
                      <a:endParaRPr kumimoji="0" lang="en-US" sz="1800" b="1" i="0" u="none" strike="noStrike" cap="none" normalizeH="0" baseline="0" dirty="0" smtClean="0">
                        <a:ln>
                          <a:noFill/>
                        </a:ln>
                        <a:solidFill>
                          <a:schemeClr val="tx1"/>
                        </a:solidFill>
                        <a:effectLst/>
                        <a:latin typeface="Garamond" pitchFamily="18" charset="0"/>
                        <a:cs typeface="Times New Roman"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smtClean="0">
                          <a:ln>
                            <a:noFill/>
                          </a:ln>
                          <a:effectLst/>
                          <a:latin typeface="Garamond" pitchFamily="18" charset="0"/>
                        </a:rPr>
                        <a:t>Rs. 7.20 and Rs.0.61 additional for </a:t>
                      </a:r>
                      <a:r>
                        <a:rPr kumimoji="0" lang="en-US" sz="1800" b="1" u="none" strike="noStrike" cap="none" normalizeH="0" baseline="0" dirty="0" err="1" smtClean="0">
                          <a:ln>
                            <a:noFill/>
                          </a:ln>
                          <a:effectLst/>
                          <a:latin typeface="Garamond" pitchFamily="18" charset="0"/>
                        </a:rPr>
                        <a:t>Nutri</a:t>
                      </a:r>
                      <a:r>
                        <a:rPr kumimoji="0" lang="en-US" sz="1800" b="1" u="none" strike="noStrike" cap="none" normalizeH="0" baseline="0" dirty="0" smtClean="0">
                          <a:ln>
                            <a:noFill/>
                          </a:ln>
                          <a:effectLst/>
                          <a:latin typeface="Garamond" pitchFamily="18" charset="0"/>
                        </a:rPr>
                        <a:t> (1 Day) for Primary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smtClean="0">
                          <a:ln>
                            <a:noFill/>
                          </a:ln>
                          <a:effectLst/>
                          <a:latin typeface="Garamond" pitchFamily="18" charset="0"/>
                        </a:rPr>
                        <a:t>Rs. 9.17 and Rs.0.72 additional for </a:t>
                      </a:r>
                      <a:r>
                        <a:rPr kumimoji="0" lang="en-US" sz="1800" b="1" u="none" strike="noStrike" cap="none" normalizeH="0" baseline="0" dirty="0" err="1" smtClean="0">
                          <a:ln>
                            <a:noFill/>
                          </a:ln>
                          <a:effectLst/>
                          <a:latin typeface="Garamond" pitchFamily="18" charset="0"/>
                        </a:rPr>
                        <a:t>Nutri</a:t>
                      </a:r>
                      <a:r>
                        <a:rPr kumimoji="0" lang="en-US" sz="1800" b="1" u="none" strike="noStrike" cap="none" normalizeH="0" baseline="0" dirty="0" smtClean="0">
                          <a:ln>
                            <a:noFill/>
                          </a:ln>
                          <a:effectLst/>
                          <a:latin typeface="Garamond" pitchFamily="18" charset="0"/>
                        </a:rPr>
                        <a:t> (1 Day) for U. Primary</a:t>
                      </a:r>
                      <a:endParaRPr kumimoji="0" lang="en-US" sz="1800" b="1" i="0" u="none" strike="noStrike" cap="none" normalizeH="0" baseline="0" dirty="0" smtClean="0">
                        <a:ln>
                          <a:noFill/>
                        </a:ln>
                        <a:solidFill>
                          <a:schemeClr val="tx1"/>
                        </a:solidFill>
                        <a:effectLst/>
                        <a:latin typeface="Garamond" pitchFamily="18" charset="0"/>
                        <a:cs typeface="Times New Roman" pitchFamily="18" charset="0"/>
                      </a:endParaRPr>
                    </a:p>
                  </a:txBody>
                  <a:tcPr anchor="ctr" horzOverflow="overflow"/>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57158" y="500042"/>
            <a:ext cx="8415342" cy="71438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Garamond" pitchFamily="18" charset="0"/>
                <a:ea typeface="+mj-ea"/>
                <a:cs typeface="+mj-cs"/>
              </a:rPr>
              <a:t>Per Meal Cooking Cost </a:t>
            </a:r>
            <a:r>
              <a:rPr lang="en-US" sz="3200" b="1" dirty="0" smtClean="0">
                <a:latin typeface="Garamond" pitchFamily="18" charset="0"/>
                <a:ea typeface="+mj-ea"/>
                <a:cs typeface="+mj-cs"/>
              </a:rPr>
              <a:t>2018-19</a:t>
            </a:r>
            <a:endParaRPr kumimoji="0" lang="en-US" sz="3200" b="1" i="0" u="none" strike="noStrike" kern="1200" cap="none" spc="0" normalizeH="0" baseline="0" noProof="0" dirty="0">
              <a:ln>
                <a:noFill/>
              </a:ln>
              <a:solidFill>
                <a:schemeClr val="tx1"/>
              </a:solidFill>
              <a:effectLst/>
              <a:uLnTx/>
              <a:uFillTx/>
              <a:latin typeface="Garamond" pitchFamily="18" charset="0"/>
              <a:ea typeface="+mj-ea"/>
              <a:cs typeface="+mj-cs"/>
            </a:endParaRPr>
          </a:p>
        </p:txBody>
      </p:sp>
      <p:graphicFrame>
        <p:nvGraphicFramePr>
          <p:cNvPr id="7" name="Group 115"/>
          <p:cNvGraphicFramePr>
            <a:graphicFrameLocks/>
          </p:cNvGraphicFramePr>
          <p:nvPr/>
        </p:nvGraphicFramePr>
        <p:xfrm>
          <a:off x="571472" y="1142984"/>
          <a:ext cx="8072493" cy="4429156"/>
        </p:xfrm>
        <a:graphic>
          <a:graphicData uri="http://schemas.openxmlformats.org/drawingml/2006/table">
            <a:tbl>
              <a:tblPr>
                <a:tableStyleId>{0505E3EF-67EA-436B-97B2-0124C06EBD24}</a:tableStyleId>
              </a:tblPr>
              <a:tblGrid>
                <a:gridCol w="2042438"/>
                <a:gridCol w="1945179"/>
                <a:gridCol w="2042438"/>
                <a:gridCol w="2042438"/>
              </a:tblGrid>
              <a:tr h="146349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Fixed by GOI</a:t>
                      </a:r>
                      <a:endParaRPr kumimoji="0" lang="en-US" sz="20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Centre Share </a:t>
                      </a:r>
                      <a:r>
                        <a:rPr kumimoji="0" lang="en-US" sz="1600" b="1" u="none" strike="noStrike" cap="none" normalizeH="0" baseline="0" dirty="0" smtClean="0">
                          <a:ln>
                            <a:noFill/>
                          </a:ln>
                          <a:effectLst/>
                          <a:latin typeface="Garamond" pitchFamily="18" charset="0"/>
                        </a:rPr>
                        <a:t>(100% as per norms)</a:t>
                      </a:r>
                      <a:endParaRPr kumimoji="0" lang="en-US" sz="20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Actual Avg. Per Meal Cooking Cost</a:t>
                      </a:r>
                      <a:endParaRPr kumimoji="0" lang="en-US" sz="20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Additional Support from State Budget</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(Col 3-2)</a:t>
                      </a:r>
                    </a:p>
                  </a:txBody>
                  <a:tcPr anchor="ctr" horzOverflow="overflow"/>
                </a:tc>
              </a:tr>
              <a:tr h="4947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1</a:t>
                      </a:r>
                      <a:endParaRPr kumimoji="0" lang="en-US" sz="2000" b="1" i="0" u="none" strike="noStrike" cap="none" normalizeH="0" baseline="0" dirty="0" smtClean="0">
                        <a:ln>
                          <a:noFill/>
                        </a:ln>
                        <a:solidFill>
                          <a:schemeClr val="tx1"/>
                        </a:solidFill>
                        <a:effectLst/>
                        <a:latin typeface="Garamond"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2</a:t>
                      </a:r>
                      <a:endParaRPr kumimoji="0" lang="en-US" sz="2000" b="1" i="0" u="none" strike="noStrike" cap="none" normalizeH="0" baseline="0" dirty="0" smtClean="0">
                        <a:ln>
                          <a:noFill/>
                        </a:ln>
                        <a:solidFill>
                          <a:schemeClr val="tx1"/>
                        </a:solidFill>
                        <a:effectLst/>
                        <a:latin typeface="Garamond"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3</a:t>
                      </a:r>
                      <a:endParaRPr kumimoji="0" lang="en-US" sz="2000" b="1" i="0" u="none" strike="noStrike" cap="none" normalizeH="0" baseline="0" dirty="0" smtClean="0">
                        <a:ln>
                          <a:noFill/>
                        </a:ln>
                        <a:solidFill>
                          <a:schemeClr val="tx1"/>
                        </a:solidFill>
                        <a:effectLst/>
                        <a:latin typeface="Garamond"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4</a:t>
                      </a:r>
                      <a:endParaRPr kumimoji="0" lang="en-US" sz="2000" b="1" i="0" u="none" strike="noStrike" cap="none" normalizeH="0" baseline="0" dirty="0" smtClean="0">
                        <a:ln>
                          <a:noFill/>
                        </a:ln>
                        <a:solidFill>
                          <a:schemeClr val="tx1"/>
                        </a:solidFill>
                        <a:effectLst/>
                        <a:latin typeface="Garamond" pitchFamily="18" charset="0"/>
                      </a:endParaRPr>
                    </a:p>
                  </a:txBody>
                  <a:tcPr horzOverflow="overflow"/>
                </a:tc>
              </a:tr>
              <a:tr h="247094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Rs. 4.35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(Pry.)</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1" u="none" strike="noStrike" cap="none" normalizeH="0" baseline="0" dirty="0" smtClean="0">
                        <a:ln>
                          <a:noFill/>
                        </a:ln>
                        <a:effectLst/>
                        <a:latin typeface="Garamond"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Rs. 6.51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(U. Pry.)</a:t>
                      </a:r>
                      <a:endParaRPr kumimoji="0" lang="en-US" sz="2000" b="1" i="0" u="none" strike="noStrike" cap="none" normalizeH="0" baseline="0" dirty="0" smtClean="0">
                        <a:ln>
                          <a:noFill/>
                        </a:ln>
                        <a:solidFill>
                          <a:schemeClr val="tx1"/>
                        </a:solidFill>
                        <a:effectLst/>
                        <a:latin typeface="Garamond"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Rs. 4.35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(Pry.)</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1" u="none" strike="noStrike" cap="none" normalizeH="0" baseline="0" dirty="0" smtClean="0">
                        <a:ln>
                          <a:noFill/>
                        </a:ln>
                        <a:effectLst/>
                        <a:latin typeface="Garamond"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Rs. 6.51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(U. Pry.)</a:t>
                      </a:r>
                      <a:endParaRPr kumimoji="0" lang="en-US" sz="2000" b="1" i="0" u="none" strike="noStrike" cap="none" normalizeH="0" baseline="0" dirty="0" smtClean="0">
                        <a:ln>
                          <a:noFill/>
                        </a:ln>
                        <a:solidFill>
                          <a:schemeClr val="tx1"/>
                        </a:solidFill>
                        <a:effectLst/>
                        <a:latin typeface="Garamond"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Rs 7.57*</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(Pry.)</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1" u="none" strike="noStrike" cap="none" normalizeH="0" baseline="0" dirty="0" smtClean="0">
                        <a:ln>
                          <a:noFill/>
                        </a:ln>
                        <a:effectLst/>
                        <a:latin typeface="Garamond"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Rs. 9.73*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(U. Pry.)</a:t>
                      </a:r>
                      <a:endParaRPr kumimoji="0" lang="en-US" sz="2000" b="1" i="0" u="none" strike="noStrike" cap="none" normalizeH="0" baseline="0" dirty="0" smtClean="0">
                        <a:ln>
                          <a:noFill/>
                        </a:ln>
                        <a:solidFill>
                          <a:schemeClr val="tx1"/>
                        </a:solidFill>
                        <a:effectLst/>
                        <a:latin typeface="Garamond"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Rs. 3.22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(Pry.)</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1" u="none" strike="noStrike" cap="none" normalizeH="0" baseline="0" dirty="0" smtClean="0">
                        <a:ln>
                          <a:noFill/>
                        </a:ln>
                        <a:effectLst/>
                        <a:latin typeface="Garamond"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Rs. 3.22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(U. Pry.)</a:t>
                      </a:r>
                      <a:endParaRPr kumimoji="0" lang="en-US" sz="2000" b="1" i="0" u="none" strike="noStrike" cap="none" normalizeH="0" baseline="0" dirty="0" smtClean="0">
                        <a:ln>
                          <a:noFill/>
                        </a:ln>
                        <a:solidFill>
                          <a:schemeClr val="tx1"/>
                        </a:solidFill>
                        <a:effectLst/>
                        <a:latin typeface="Garamond" pitchFamily="18" charset="0"/>
                      </a:endParaRPr>
                    </a:p>
                  </a:txBody>
                  <a:tcPr horzOverflow="overflow"/>
                </a:tc>
              </a:tr>
            </a:tbl>
          </a:graphicData>
        </a:graphic>
      </p:graphicFrame>
      <p:sp>
        <p:nvSpPr>
          <p:cNvPr id="8" name="TextBox 7"/>
          <p:cNvSpPr txBox="1"/>
          <p:nvPr/>
        </p:nvSpPr>
        <p:spPr>
          <a:xfrm>
            <a:off x="500034" y="5857893"/>
            <a:ext cx="8339166" cy="923330"/>
          </a:xfrm>
          <a:prstGeom prst="rect">
            <a:avLst/>
          </a:prstGeom>
          <a:noFill/>
        </p:spPr>
        <p:txBody>
          <a:bodyPr wrap="square" rtlCol="0">
            <a:spAutoFit/>
          </a:bodyPr>
          <a:lstStyle/>
          <a:p>
            <a:pPr algn="just"/>
            <a:r>
              <a:rPr lang="en-IN" b="1" dirty="0" smtClean="0">
                <a:latin typeface="Garamond" pitchFamily="18" charset="0"/>
              </a:rPr>
              <a:t>* Includes Cost of Vegetables, Oils and Fats, Salt and Condiments, Fuel and labour &amp; others overhead charges claimed by centralized institute excluding the cost of food-grains.</a:t>
            </a:r>
            <a:endParaRPr lang="en-IN" b="1" dirty="0">
              <a:latin typeface="Garamond" pitchFamily="18" charset="0"/>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2"/>
          <p:cNvSpPr txBox="1">
            <a:spLocks noChangeArrowheads="1"/>
          </p:cNvSpPr>
          <p:nvPr/>
        </p:nvSpPr>
        <p:spPr>
          <a:xfrm>
            <a:off x="714349" y="142852"/>
            <a:ext cx="7786718"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Garamond" pitchFamily="18" charset="0"/>
                <a:ea typeface="+mj-ea"/>
                <a:cs typeface="+mj-cs"/>
              </a:rPr>
              <a:t>Coverage of Children</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b="1" dirty="0" smtClean="0">
                <a:latin typeface="Garamond" pitchFamily="18" charset="0"/>
                <a:ea typeface="+mj-ea"/>
                <a:cs typeface="+mj-cs"/>
              </a:rPr>
              <a:t>During the year 2018-19</a:t>
            </a:r>
            <a:endParaRPr kumimoji="0" lang="en-US" sz="3200" b="1" i="0" u="none" strike="noStrike" kern="1200" cap="none" spc="0" normalizeH="0" baseline="0" noProof="0" dirty="0" smtClean="0">
              <a:ln>
                <a:noFill/>
              </a:ln>
              <a:solidFill>
                <a:schemeClr val="tx1"/>
              </a:solidFill>
              <a:effectLst/>
              <a:uLnTx/>
              <a:uFillTx/>
              <a:latin typeface="Garamond" pitchFamily="18" charset="0"/>
              <a:ea typeface="+mj-ea"/>
              <a:cs typeface="+mj-cs"/>
            </a:endParaRPr>
          </a:p>
        </p:txBody>
      </p:sp>
      <p:graphicFrame>
        <p:nvGraphicFramePr>
          <p:cNvPr id="4" name="Group 42"/>
          <p:cNvGraphicFramePr>
            <a:graphicFrameLocks/>
          </p:cNvGraphicFramePr>
          <p:nvPr/>
        </p:nvGraphicFramePr>
        <p:xfrm>
          <a:off x="357158" y="5286388"/>
          <a:ext cx="8501122" cy="1475232"/>
        </p:xfrm>
        <a:graphic>
          <a:graphicData uri="http://schemas.openxmlformats.org/drawingml/2006/table">
            <a:tbl>
              <a:tblPr>
                <a:tableStyleId>{0505E3EF-67EA-436B-97B2-0124C06EBD24}</a:tableStyleId>
              </a:tblPr>
              <a:tblGrid>
                <a:gridCol w="1628165"/>
                <a:gridCol w="1599113"/>
                <a:gridCol w="2125281"/>
                <a:gridCol w="1316424"/>
                <a:gridCol w="1832139"/>
              </a:tblGrid>
              <a:tr h="3910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u="none" strike="noStrike" cap="none" normalizeH="0" baseline="0" dirty="0" smtClean="0">
                          <a:ln>
                            <a:noFill/>
                          </a:ln>
                          <a:effectLst/>
                          <a:latin typeface="Garamond" pitchFamily="18" charset="0"/>
                        </a:rPr>
                        <a:t>Institutions</a:t>
                      </a: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u="none" strike="noStrike" cap="none" normalizeH="0" baseline="0" dirty="0" smtClean="0">
                          <a:ln>
                            <a:noFill/>
                          </a:ln>
                          <a:effectLst/>
                          <a:latin typeface="Garamond" pitchFamily="18" charset="0"/>
                        </a:rPr>
                        <a:t>PAB Approval </a:t>
                      </a: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u="none" strike="noStrike" cap="none" normalizeH="0" baseline="0" dirty="0" smtClean="0">
                          <a:ln>
                            <a:noFill/>
                          </a:ln>
                          <a:effectLst/>
                          <a:latin typeface="Garamond" pitchFamily="18" charset="0"/>
                        </a:rPr>
                        <a:t>Availed MDM </a:t>
                      </a: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sz="1400" b="1" u="none" strike="noStrike" cap="none" normalizeH="0" baseline="0" dirty="0" smtClean="0">
                          <a:ln>
                            <a:noFill/>
                          </a:ln>
                          <a:effectLst/>
                          <a:latin typeface="Garamond" pitchFamily="18" charset="0"/>
                        </a:rPr>
                        <a:t>% Coverage</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sz="1400" b="1" u="none" strike="noStrike" cap="none" normalizeH="0" baseline="0" dirty="0" smtClean="0">
                          <a:ln>
                            <a:noFill/>
                          </a:ln>
                          <a:effectLst/>
                          <a:latin typeface="Garamond" pitchFamily="18" charset="0"/>
                        </a:rPr>
                        <a:t>Proposed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sz="1400" b="1" u="none" strike="noStrike" cap="none" normalizeH="0" baseline="0" dirty="0" smtClean="0">
                          <a:ln>
                            <a:noFill/>
                          </a:ln>
                          <a:effectLst/>
                          <a:latin typeface="Garamond" pitchFamily="18" charset="0"/>
                        </a:rPr>
                        <a:t>2019-20</a:t>
                      </a:r>
                    </a:p>
                  </a:txBody>
                  <a:tcPr anchor="ctr" horzOverflow="overflow"/>
                </a:tc>
              </a:tr>
              <a:tr h="22810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u="none" strike="noStrike" cap="none" normalizeH="0" baseline="0" dirty="0" smtClean="0">
                          <a:ln>
                            <a:noFill/>
                          </a:ln>
                          <a:effectLst/>
                          <a:latin typeface="Garamond" pitchFamily="18" charset="0"/>
                        </a:rPr>
                        <a:t>Primary</a:t>
                      </a: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u="none" strike="noStrike" cap="none" normalizeH="0" baseline="0" dirty="0" smtClean="0">
                          <a:ln>
                            <a:noFill/>
                          </a:ln>
                          <a:effectLst/>
                          <a:latin typeface="Garamond" pitchFamily="18" charset="0"/>
                        </a:rPr>
                        <a:t>30574</a:t>
                      </a: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u="none" strike="noStrike" cap="none" normalizeH="0" baseline="0" dirty="0" smtClean="0">
                          <a:ln>
                            <a:noFill/>
                          </a:ln>
                          <a:effectLst/>
                          <a:latin typeface="Garamond" pitchFamily="18" charset="0"/>
                        </a:rPr>
                        <a:t>25330</a:t>
                      </a: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u="none" strike="noStrike" cap="none" normalizeH="0" baseline="0" dirty="0" smtClean="0">
                          <a:ln>
                            <a:noFill/>
                          </a:ln>
                          <a:effectLst/>
                          <a:latin typeface="Garamond" pitchFamily="18" charset="0"/>
                        </a:rPr>
                        <a:t>83</a:t>
                      </a: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u="none" strike="noStrike" cap="none" normalizeH="0" baseline="0" dirty="0" smtClean="0">
                          <a:ln>
                            <a:noFill/>
                          </a:ln>
                          <a:effectLst/>
                          <a:latin typeface="Garamond" pitchFamily="18" charset="0"/>
                        </a:rPr>
                        <a:t>27000</a:t>
                      </a: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r>
              <a:tr h="22810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u="none" strike="noStrike" cap="none" normalizeH="0" baseline="0" dirty="0" smtClean="0">
                          <a:ln>
                            <a:noFill/>
                          </a:ln>
                          <a:effectLst/>
                          <a:latin typeface="Garamond" pitchFamily="18" charset="0"/>
                        </a:rPr>
                        <a:t>Upper Primary</a:t>
                      </a: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u="none" strike="noStrike" cap="none" normalizeH="0" baseline="0" dirty="0" smtClean="0">
                          <a:ln>
                            <a:noFill/>
                          </a:ln>
                          <a:effectLst/>
                          <a:latin typeface="Garamond" pitchFamily="18" charset="0"/>
                        </a:rPr>
                        <a:t>18739</a:t>
                      </a: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u="none" strike="noStrike" cap="none" normalizeH="0" baseline="0" dirty="0" smtClean="0">
                          <a:ln>
                            <a:noFill/>
                          </a:ln>
                          <a:effectLst/>
                          <a:latin typeface="Garamond" pitchFamily="18" charset="0"/>
                        </a:rPr>
                        <a:t>16887</a:t>
                      </a: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u="none" strike="noStrike" cap="none" normalizeH="0" baseline="0" dirty="0" smtClean="0">
                          <a:ln>
                            <a:noFill/>
                          </a:ln>
                          <a:effectLst/>
                          <a:latin typeface="Garamond" pitchFamily="18" charset="0"/>
                        </a:rPr>
                        <a:t>90</a:t>
                      </a: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u="none" strike="noStrike" cap="none" normalizeH="0" baseline="0" dirty="0" smtClean="0">
                          <a:ln>
                            <a:noFill/>
                          </a:ln>
                          <a:effectLst/>
                          <a:latin typeface="Garamond" pitchFamily="18" charset="0"/>
                        </a:rPr>
                        <a:t>18000</a:t>
                      </a: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r>
              <a:tr h="22810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u="none" strike="noStrike" cap="none" normalizeH="0" baseline="0" dirty="0" smtClean="0">
                          <a:ln>
                            <a:noFill/>
                          </a:ln>
                          <a:effectLst/>
                          <a:latin typeface="Garamond" pitchFamily="18" charset="0"/>
                        </a:rPr>
                        <a:t>Total</a:t>
                      </a: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u="none" strike="noStrike" cap="none" normalizeH="0" baseline="0" dirty="0" smtClean="0">
                          <a:ln>
                            <a:noFill/>
                          </a:ln>
                          <a:effectLst/>
                          <a:latin typeface="Garamond" pitchFamily="18" charset="0"/>
                        </a:rPr>
                        <a:t>49313</a:t>
                      </a: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u="none" strike="noStrike" cap="none" normalizeH="0" baseline="0" dirty="0" smtClean="0">
                          <a:ln>
                            <a:noFill/>
                          </a:ln>
                          <a:effectLst/>
                          <a:latin typeface="Garamond" pitchFamily="18" charset="0"/>
                        </a:rPr>
                        <a:t>42217</a:t>
                      </a: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u="none" strike="noStrike" cap="none" normalizeH="0" baseline="0" dirty="0" smtClean="0">
                          <a:ln>
                            <a:noFill/>
                          </a:ln>
                          <a:effectLst/>
                          <a:latin typeface="Garamond" pitchFamily="18" charset="0"/>
                        </a:rPr>
                        <a:t>86</a:t>
                      </a: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u="none" strike="noStrike" cap="none" normalizeH="0" baseline="0" dirty="0" smtClean="0">
                          <a:ln>
                            <a:noFill/>
                          </a:ln>
                          <a:effectLst/>
                          <a:latin typeface="Garamond" pitchFamily="18" charset="0"/>
                        </a:rPr>
                        <a:t>45000</a:t>
                      </a: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r>
            </a:tbl>
          </a:graphicData>
        </a:graphic>
      </p:graphicFrame>
      <p:pic>
        <p:nvPicPr>
          <p:cNvPr id="3" name="Picture 2"/>
          <p:cNvPicPr>
            <a:picLocks noChangeAspect="1" noChangeArrowheads="1"/>
          </p:cNvPicPr>
          <p:nvPr/>
        </p:nvPicPr>
        <p:blipFill>
          <a:blip r:embed="rId2"/>
          <a:srcRect/>
          <a:stretch>
            <a:fillRect/>
          </a:stretch>
        </p:blipFill>
        <p:spPr bwMode="auto">
          <a:xfrm>
            <a:off x="285721" y="857232"/>
            <a:ext cx="8643998" cy="4307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2"/>
          <p:cNvSpPr txBox="1">
            <a:spLocks noChangeArrowheads="1"/>
          </p:cNvSpPr>
          <p:nvPr/>
        </p:nvSpPr>
        <p:spPr>
          <a:xfrm>
            <a:off x="785787" y="452438"/>
            <a:ext cx="7786718" cy="1119174"/>
          </a:xfrm>
          <a:prstGeom prst="rect">
            <a:avLst/>
          </a:prstGeom>
        </p:spPr>
        <p:txBody>
          <a:bodyPr vert="horz" lIns="91440" tIns="45720" rIns="91440" bIns="45720" rtlCol="0" anchor="ctr">
            <a:noAutofit/>
          </a:bodyPr>
          <a:lstStyle/>
          <a:p>
            <a:pPr lvl="0" algn="ctr">
              <a:spcBef>
                <a:spcPct val="0"/>
              </a:spcBef>
              <a:defRPr/>
            </a:pPr>
            <a:r>
              <a:rPr lang="en-US" sz="3200" b="1" dirty="0" smtClean="0">
                <a:latin typeface="Garamond" pitchFamily="18" charset="0"/>
              </a:rPr>
              <a:t>Budget Utilization</a:t>
            </a:r>
          </a:p>
          <a:p>
            <a:pPr lvl="0" algn="ctr">
              <a:spcBef>
                <a:spcPct val="0"/>
              </a:spcBef>
              <a:defRPr/>
            </a:pPr>
            <a:r>
              <a:rPr lang="en-US" sz="2000" b="1" dirty="0" smtClean="0">
                <a:latin typeface="Garamond" pitchFamily="18" charset="0"/>
              </a:rPr>
              <a:t>During the year 2018-19</a:t>
            </a:r>
            <a:endParaRPr lang="en-US" sz="2400" b="1" dirty="0" smtClean="0">
              <a:latin typeface="Garamond" pitchFamily="18" charset="0"/>
            </a:endParaRPr>
          </a:p>
          <a:p>
            <a:pPr lvl="0" algn="r">
              <a:spcBef>
                <a:spcPct val="0"/>
              </a:spcBef>
              <a:defRPr/>
            </a:pPr>
            <a:r>
              <a:rPr lang="en-US" sz="2000" b="1" dirty="0" smtClean="0">
                <a:latin typeface="Garamond" pitchFamily="18" charset="0"/>
              </a:rPr>
              <a:t>(In </a:t>
            </a:r>
            <a:r>
              <a:rPr lang="en-US" sz="2000" b="1" dirty="0" err="1" smtClean="0">
                <a:latin typeface="Garamond" pitchFamily="18" charset="0"/>
              </a:rPr>
              <a:t>Lakh</a:t>
            </a:r>
            <a:r>
              <a:rPr lang="en-US" sz="2000" b="1" dirty="0" smtClean="0">
                <a:latin typeface="Garamond" pitchFamily="18" charset="0"/>
              </a:rPr>
              <a:t>)</a:t>
            </a:r>
            <a:endParaRPr lang="en-US" b="1" dirty="0" smtClean="0">
              <a:latin typeface="Garamond" pitchFamily="18" charset="0"/>
            </a:endParaRPr>
          </a:p>
        </p:txBody>
      </p:sp>
      <p:graphicFrame>
        <p:nvGraphicFramePr>
          <p:cNvPr id="5" name="Table 4"/>
          <p:cNvGraphicFramePr>
            <a:graphicFrameLocks noGrp="1"/>
          </p:cNvGraphicFramePr>
          <p:nvPr/>
        </p:nvGraphicFramePr>
        <p:xfrm>
          <a:off x="428599" y="1808744"/>
          <a:ext cx="8501120" cy="4549214"/>
        </p:xfrm>
        <a:graphic>
          <a:graphicData uri="http://schemas.openxmlformats.org/drawingml/2006/table">
            <a:tbl>
              <a:tblPr>
                <a:tableStyleId>{0505E3EF-67EA-436B-97B2-0124C06EBD24}</a:tableStyleId>
              </a:tblPr>
              <a:tblGrid>
                <a:gridCol w="1622941"/>
                <a:gridCol w="1700224"/>
                <a:gridCol w="1854790"/>
                <a:gridCol w="1700224"/>
                <a:gridCol w="1622941"/>
              </a:tblGrid>
              <a:tr h="2998794">
                <a:tc>
                  <a:txBody>
                    <a:bodyPr/>
                    <a:lstStyle/>
                    <a:p>
                      <a:pPr algn="ctr" fontAlgn="ctr"/>
                      <a:r>
                        <a:rPr lang="en-US" sz="2200" b="1" u="none" strike="noStrike" dirty="0" smtClean="0">
                          <a:latin typeface="Garamond" pitchFamily="18" charset="0"/>
                        </a:rPr>
                        <a:t>Total</a:t>
                      </a:r>
                    </a:p>
                    <a:p>
                      <a:pPr algn="ctr" fontAlgn="ctr"/>
                      <a:r>
                        <a:rPr lang="en-US" sz="2200" b="1" u="none" strike="noStrike" dirty="0" smtClean="0">
                          <a:latin typeface="Garamond" pitchFamily="18" charset="0"/>
                        </a:rPr>
                        <a:t>Budget Allocation</a:t>
                      </a:r>
                      <a:endParaRPr lang="en-IN" sz="2200" b="1" i="0" u="none" strike="noStrike" dirty="0">
                        <a:solidFill>
                          <a:srgbClr val="000000"/>
                        </a:solidFill>
                        <a:latin typeface="Garamond" pitchFamily="18" charset="0"/>
                      </a:endParaRPr>
                    </a:p>
                  </a:txBody>
                  <a:tcPr marL="15875" marR="15875" marT="15875" marB="0" anchor="ctr"/>
                </a:tc>
                <a:tc>
                  <a:txBody>
                    <a:bodyPr/>
                    <a:lstStyle/>
                    <a:p>
                      <a:pPr algn="ctr" fontAlgn="ctr"/>
                      <a:endParaRPr lang="en-US" sz="2200" b="1" u="none" strike="noStrike" dirty="0" smtClean="0">
                        <a:latin typeface="Garamond" pitchFamily="18" charset="0"/>
                      </a:endParaRPr>
                    </a:p>
                    <a:p>
                      <a:pPr algn="ctr" fontAlgn="ctr"/>
                      <a:r>
                        <a:rPr lang="en-US" sz="2200" b="1" u="none" strike="noStrike" dirty="0" smtClean="0">
                          <a:latin typeface="Garamond" pitchFamily="18" charset="0"/>
                        </a:rPr>
                        <a:t>Centre Share </a:t>
                      </a:r>
                      <a:r>
                        <a:rPr lang="en-US" sz="1800" b="1" u="none" strike="noStrike" dirty="0" smtClean="0">
                          <a:latin typeface="Garamond" pitchFamily="18" charset="0"/>
                        </a:rPr>
                        <a:t>(100% as per Norms)</a:t>
                      </a:r>
                      <a:endParaRPr lang="en-IN" sz="22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2200" b="1" u="none" strike="noStrike" dirty="0" smtClean="0">
                          <a:latin typeface="Garamond" pitchFamily="18" charset="0"/>
                        </a:rPr>
                        <a:t>UT Provision (</a:t>
                      </a:r>
                      <a:r>
                        <a:rPr lang="en-US" sz="2200" b="1" u="none" strike="noStrike" dirty="0" err="1" smtClean="0">
                          <a:latin typeface="Garamond" pitchFamily="18" charset="0"/>
                        </a:rPr>
                        <a:t>Addl</a:t>
                      </a:r>
                      <a:r>
                        <a:rPr lang="en-US" sz="2200" b="1" u="none" strike="noStrike" dirty="0" smtClean="0">
                          <a:latin typeface="Garamond" pitchFamily="18" charset="0"/>
                        </a:rPr>
                        <a:t>)</a:t>
                      </a:r>
                      <a:endParaRPr lang="en-IN" sz="22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2200" b="1" u="none" strike="noStrike" dirty="0" smtClean="0">
                          <a:latin typeface="Garamond" pitchFamily="18" charset="0"/>
                        </a:rPr>
                        <a:t>Utilization</a:t>
                      </a:r>
                    </a:p>
                    <a:p>
                      <a:pPr algn="ctr" fontAlgn="ctr"/>
                      <a:r>
                        <a:rPr lang="en-US" sz="2200" b="1" u="none" strike="noStrike" dirty="0" smtClean="0">
                          <a:latin typeface="Garamond" pitchFamily="18" charset="0"/>
                        </a:rPr>
                        <a:t>2018-19</a:t>
                      </a:r>
                      <a:endParaRPr lang="en-IN" sz="22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2200" b="1" u="none" strike="noStrike" dirty="0" smtClean="0">
                          <a:latin typeface="Garamond" pitchFamily="18" charset="0"/>
                        </a:rPr>
                        <a:t>% Utilization</a:t>
                      </a:r>
                      <a:endParaRPr lang="en-IN" sz="2200" b="1" i="0" u="none" strike="noStrike" dirty="0">
                        <a:solidFill>
                          <a:srgbClr val="000000"/>
                        </a:solidFill>
                        <a:latin typeface="Garamond" pitchFamily="18" charset="0"/>
                      </a:endParaRPr>
                    </a:p>
                  </a:txBody>
                  <a:tcPr marL="15875" marR="15875" marT="15875" marB="0" anchor="ctr"/>
                </a:tc>
              </a:tr>
              <a:tr h="1550420">
                <a:tc>
                  <a:txBody>
                    <a:bodyPr/>
                    <a:lstStyle/>
                    <a:p>
                      <a:pPr algn="ctr" fontAlgn="ctr"/>
                      <a:r>
                        <a:rPr lang="en-IN" sz="2400" b="1" u="none" strike="noStrike" dirty="0" smtClean="0">
                          <a:latin typeface="Garamond" pitchFamily="18" charset="0"/>
                        </a:rPr>
                        <a:t>1500.29</a:t>
                      </a:r>
                      <a:endParaRPr lang="en-IN" sz="24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2400" b="1" u="none" strike="noStrike" dirty="0" smtClean="0">
                          <a:latin typeface="Garamond" pitchFamily="18" charset="0"/>
                        </a:rPr>
                        <a:t>791.65</a:t>
                      </a:r>
                      <a:endParaRPr lang="en-IN" sz="24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2400" b="1" u="none" strike="noStrike" dirty="0" smtClean="0">
                          <a:latin typeface="Garamond" pitchFamily="18" charset="0"/>
                        </a:rPr>
                        <a:t>706.67</a:t>
                      </a:r>
                      <a:endParaRPr lang="en-IN" sz="2400" b="1" i="0" u="none" strike="noStrike" dirty="0">
                        <a:solidFill>
                          <a:srgbClr val="000000"/>
                        </a:solidFill>
                        <a:latin typeface="Garamond" pitchFamily="18" charset="0"/>
                      </a:endParaRPr>
                    </a:p>
                  </a:txBody>
                  <a:tcPr marL="15875" marR="15875" marT="15875" marB="0" anchor="ctr"/>
                </a:tc>
                <a:tc>
                  <a:txBody>
                    <a:bodyPr/>
                    <a:lstStyle/>
                    <a:p>
                      <a:pPr algn="ctr" fontAlgn="ctr"/>
                      <a:r>
                        <a:rPr lang="en-IN" sz="2400" b="1" u="none" strike="noStrike" dirty="0" smtClean="0">
                          <a:latin typeface="Garamond" pitchFamily="18" charset="0"/>
                        </a:rPr>
                        <a:t>1359.40</a:t>
                      </a:r>
                      <a:endParaRPr lang="en-IN" sz="2400" b="1" i="0" u="none" strike="noStrike" dirty="0">
                        <a:solidFill>
                          <a:srgbClr val="000000"/>
                        </a:solidFill>
                        <a:latin typeface="Garamond" pitchFamily="18" charset="0"/>
                      </a:endParaRPr>
                    </a:p>
                  </a:txBody>
                  <a:tcPr marL="15875" marR="15875" marT="15875" marB="0" anchor="ctr"/>
                </a:tc>
                <a:tc>
                  <a:txBody>
                    <a:bodyPr/>
                    <a:lstStyle/>
                    <a:p>
                      <a:pPr algn="ctr" fontAlgn="ctr"/>
                      <a:r>
                        <a:rPr lang="en-IN" sz="2400" b="1" u="none" strike="noStrike" dirty="0" smtClean="0">
                          <a:latin typeface="Garamond" pitchFamily="18" charset="0"/>
                        </a:rPr>
                        <a:t>90.61</a:t>
                      </a:r>
                      <a:endParaRPr lang="en-IN" sz="2400" b="1" i="0" u="none" strike="noStrike" dirty="0">
                        <a:solidFill>
                          <a:srgbClr val="000000"/>
                        </a:solidFill>
                        <a:latin typeface="Garamond" pitchFamily="18" charset="0"/>
                      </a:endParaRPr>
                    </a:p>
                  </a:txBody>
                  <a:tcPr marL="15875" marR="15875" marT="15875" marB="0"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2"/>
          <p:cNvSpPr txBox="1">
            <a:spLocks noChangeArrowheads="1"/>
          </p:cNvSpPr>
          <p:nvPr/>
        </p:nvSpPr>
        <p:spPr>
          <a:xfrm>
            <a:off x="785787" y="23810"/>
            <a:ext cx="7786718" cy="1119174"/>
          </a:xfrm>
          <a:prstGeom prst="rect">
            <a:avLst/>
          </a:prstGeom>
        </p:spPr>
        <p:txBody>
          <a:bodyPr vert="horz" lIns="91440" tIns="45720" rIns="91440" bIns="45720" rtlCol="0" anchor="ctr">
            <a:noAutofit/>
          </a:bodyPr>
          <a:lstStyle/>
          <a:p>
            <a:pPr lvl="0" algn="ctr">
              <a:spcBef>
                <a:spcPct val="0"/>
              </a:spcBef>
              <a:defRPr/>
            </a:pPr>
            <a:r>
              <a:rPr lang="en-US" sz="3200" b="1" dirty="0" smtClean="0">
                <a:latin typeface="Garamond" pitchFamily="18" charset="0"/>
              </a:rPr>
              <a:t>Component wise Budget Utilization</a:t>
            </a:r>
          </a:p>
          <a:p>
            <a:pPr lvl="0" algn="r">
              <a:spcBef>
                <a:spcPct val="0"/>
              </a:spcBef>
              <a:defRPr/>
            </a:pPr>
            <a:r>
              <a:rPr lang="en-US" sz="2000" b="1" dirty="0" smtClean="0">
                <a:latin typeface="Garamond" pitchFamily="18" charset="0"/>
              </a:rPr>
              <a:t>(In </a:t>
            </a:r>
            <a:r>
              <a:rPr lang="en-US" sz="2000" b="1" dirty="0" err="1" smtClean="0">
                <a:latin typeface="Garamond" pitchFamily="18" charset="0"/>
              </a:rPr>
              <a:t>Lakh</a:t>
            </a:r>
            <a:r>
              <a:rPr lang="en-US" sz="2000" b="1" dirty="0" smtClean="0">
                <a:latin typeface="Garamond" pitchFamily="18" charset="0"/>
              </a:rPr>
              <a:t>)</a:t>
            </a:r>
            <a:endParaRPr lang="en-US" b="1" dirty="0" smtClean="0">
              <a:latin typeface="Garamond" pitchFamily="18" charset="0"/>
            </a:endParaRPr>
          </a:p>
        </p:txBody>
      </p:sp>
      <p:graphicFrame>
        <p:nvGraphicFramePr>
          <p:cNvPr id="5" name="Table 4"/>
          <p:cNvGraphicFramePr>
            <a:graphicFrameLocks noGrp="1"/>
          </p:cNvGraphicFramePr>
          <p:nvPr/>
        </p:nvGraphicFramePr>
        <p:xfrm>
          <a:off x="357158" y="1142984"/>
          <a:ext cx="8572561" cy="5488318"/>
        </p:xfrm>
        <a:graphic>
          <a:graphicData uri="http://schemas.openxmlformats.org/drawingml/2006/table">
            <a:tbl>
              <a:tblPr>
                <a:tableStyleId>{0505E3EF-67EA-436B-97B2-0124C06EBD24}</a:tableStyleId>
              </a:tblPr>
              <a:tblGrid>
                <a:gridCol w="1990059"/>
                <a:gridCol w="964701"/>
                <a:gridCol w="814304"/>
                <a:gridCol w="1129542"/>
                <a:gridCol w="877135"/>
                <a:gridCol w="959714"/>
                <a:gridCol w="959714"/>
                <a:gridCol w="877392"/>
              </a:tblGrid>
              <a:tr h="714537">
                <a:tc>
                  <a:txBody>
                    <a:bodyPr/>
                    <a:lstStyle/>
                    <a:p>
                      <a:pPr algn="ctr" fontAlgn="ctr"/>
                      <a:r>
                        <a:rPr lang="en-US" sz="2000" b="1" u="none" strike="noStrike" dirty="0">
                          <a:latin typeface="Garamond" pitchFamily="18" charset="0"/>
                        </a:rPr>
                        <a:t>Component</a:t>
                      </a:r>
                      <a:endParaRPr lang="en-IN" sz="2000" b="1" i="0" u="none" strike="noStrike" dirty="0">
                        <a:solidFill>
                          <a:srgbClr val="000000"/>
                        </a:solidFill>
                        <a:latin typeface="Garamond" pitchFamily="18" charset="0"/>
                      </a:endParaRPr>
                    </a:p>
                  </a:txBody>
                  <a:tcPr marL="15875" marR="15875" marT="15875" marB="0" anchor="ctr"/>
                </a:tc>
                <a:tc gridSpan="3">
                  <a:txBody>
                    <a:bodyPr/>
                    <a:lstStyle/>
                    <a:p>
                      <a:pPr algn="ctr" fontAlgn="ctr"/>
                      <a:r>
                        <a:rPr lang="en-US" sz="2000" b="1" u="none" strike="noStrike" dirty="0" smtClean="0">
                          <a:latin typeface="Garamond" pitchFamily="18" charset="0"/>
                        </a:rPr>
                        <a:t>Allocation</a:t>
                      </a:r>
                    </a:p>
                    <a:p>
                      <a:pPr algn="ctr" fontAlgn="ctr"/>
                      <a:r>
                        <a:rPr lang="en-US" sz="2000" b="1" u="none" strike="noStrike" dirty="0" smtClean="0">
                          <a:latin typeface="Garamond" pitchFamily="18" charset="0"/>
                        </a:rPr>
                        <a:t>2018-19</a:t>
                      </a:r>
                      <a:endParaRPr lang="en-IN" sz="2000" b="1" i="0" u="none" strike="noStrike" dirty="0">
                        <a:solidFill>
                          <a:srgbClr val="000000"/>
                        </a:solidFill>
                        <a:latin typeface="Garamond" pitchFamily="18" charset="0"/>
                      </a:endParaRPr>
                    </a:p>
                  </a:txBody>
                  <a:tcPr marL="15875" marR="15875" marT="15875" marB="0" anchor="ctr"/>
                </a:tc>
                <a:tc hMerge="1">
                  <a:txBody>
                    <a:bodyPr/>
                    <a:lstStyle/>
                    <a:p>
                      <a:endParaRPr lang="en-IN"/>
                    </a:p>
                  </a:txBody>
                  <a:tcPr/>
                </a:tc>
                <a:tc hMerge="1">
                  <a:txBody>
                    <a:bodyPr/>
                    <a:lstStyle/>
                    <a:p>
                      <a:endParaRPr lang="en-IN"/>
                    </a:p>
                  </a:txBody>
                  <a:tcPr/>
                </a:tc>
                <a:tc gridSpan="2">
                  <a:txBody>
                    <a:bodyPr/>
                    <a:lstStyle/>
                    <a:p>
                      <a:pPr algn="ctr" fontAlgn="ctr"/>
                      <a:r>
                        <a:rPr lang="en-US" sz="2000" b="1" u="none" strike="noStrike" dirty="0" smtClean="0">
                          <a:latin typeface="Garamond" pitchFamily="18" charset="0"/>
                        </a:rPr>
                        <a:t>Utilization</a:t>
                      </a:r>
                    </a:p>
                    <a:p>
                      <a:pPr algn="ctr" fontAlgn="ctr"/>
                      <a:r>
                        <a:rPr lang="en-US" sz="2000" b="1" u="none" strike="noStrike" dirty="0" smtClean="0">
                          <a:latin typeface="Garamond" pitchFamily="18" charset="0"/>
                        </a:rPr>
                        <a:t>2018-19</a:t>
                      </a:r>
                      <a:endParaRPr lang="en-IN" sz="2000" b="1" i="0" u="none" strike="noStrike" dirty="0">
                        <a:solidFill>
                          <a:srgbClr val="000000"/>
                        </a:solidFill>
                        <a:latin typeface="Garamond" pitchFamily="18" charset="0"/>
                      </a:endParaRPr>
                    </a:p>
                  </a:txBody>
                  <a:tcPr marL="15875" marR="15875" marT="15875" marB="0" anchor="ctr"/>
                </a:tc>
                <a:tc hMerge="1">
                  <a:txBody>
                    <a:bodyPr/>
                    <a:lstStyle/>
                    <a:p>
                      <a:endParaRPr lang="en-IN"/>
                    </a:p>
                  </a:txBody>
                  <a:tcPr/>
                </a:tc>
                <a:tc gridSpan="2">
                  <a:txBody>
                    <a:bodyPr/>
                    <a:lstStyle/>
                    <a:p>
                      <a:pPr algn="ctr" fontAlgn="ctr"/>
                      <a:r>
                        <a:rPr lang="en-US" sz="2000" b="1" u="none" strike="noStrike" dirty="0">
                          <a:latin typeface="Garamond" pitchFamily="18" charset="0"/>
                        </a:rPr>
                        <a:t>% Utilization</a:t>
                      </a:r>
                      <a:endParaRPr lang="en-IN" sz="2000" b="1" i="0" u="none" strike="noStrike" dirty="0">
                        <a:solidFill>
                          <a:srgbClr val="000000"/>
                        </a:solidFill>
                        <a:latin typeface="Garamond" pitchFamily="18" charset="0"/>
                      </a:endParaRPr>
                    </a:p>
                  </a:txBody>
                  <a:tcPr marL="15875" marR="15875" marT="15875" marB="0" anchor="ctr"/>
                </a:tc>
                <a:tc hMerge="1">
                  <a:txBody>
                    <a:bodyPr/>
                    <a:lstStyle/>
                    <a:p>
                      <a:endParaRPr lang="en-IN"/>
                    </a:p>
                  </a:txBody>
                  <a:tcPr/>
                </a:tc>
              </a:tr>
              <a:tr h="935118">
                <a:tc>
                  <a:txBody>
                    <a:bodyPr/>
                    <a:lstStyle/>
                    <a:p>
                      <a:pPr algn="ctr" fontAlgn="ctr"/>
                      <a:r>
                        <a:rPr lang="en-US" sz="2000" b="1" u="none" strike="noStrike">
                          <a:latin typeface="Garamond" pitchFamily="18" charset="0"/>
                        </a:rPr>
                        <a:t> </a:t>
                      </a:r>
                      <a:endParaRPr lang="en-IN" sz="2000" b="1" i="0" u="none" strike="noStrike">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a:latin typeface="Garamond" pitchFamily="18" charset="0"/>
                        </a:rPr>
                        <a:t>Centre Share</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UT </a:t>
                      </a:r>
                      <a:r>
                        <a:rPr lang="en-US" sz="1900" b="1" u="none" strike="noStrike" dirty="0">
                          <a:latin typeface="Garamond" pitchFamily="18" charset="0"/>
                        </a:rPr>
                        <a:t>Share</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UT</a:t>
                      </a:r>
                      <a:r>
                        <a:rPr lang="en-US" sz="1900" b="1" u="none" strike="noStrike" baseline="0" dirty="0" smtClean="0">
                          <a:latin typeface="Garamond" pitchFamily="18" charset="0"/>
                        </a:rPr>
                        <a:t> </a:t>
                      </a:r>
                      <a:r>
                        <a:rPr lang="en-US" sz="1900" b="1" u="none" strike="noStrike" dirty="0" smtClean="0">
                          <a:latin typeface="Garamond" pitchFamily="18" charset="0"/>
                        </a:rPr>
                        <a:t>Provision</a:t>
                      </a:r>
                      <a:r>
                        <a:rPr lang="en-US" sz="1900" b="1" u="none" strike="noStrike" baseline="0" dirty="0" smtClean="0">
                          <a:latin typeface="Garamond" pitchFamily="18" charset="0"/>
                        </a:rPr>
                        <a:t> (</a:t>
                      </a:r>
                      <a:r>
                        <a:rPr lang="en-US" sz="1900" b="1" u="none" strike="noStrike" baseline="0" dirty="0" err="1" smtClean="0">
                          <a:latin typeface="Garamond" pitchFamily="18" charset="0"/>
                        </a:rPr>
                        <a:t>Addl</a:t>
                      </a:r>
                      <a:r>
                        <a:rPr lang="en-US" sz="1900" b="1" u="none" strike="noStrike" baseline="0" dirty="0" smtClean="0">
                          <a:latin typeface="Garamond" pitchFamily="18" charset="0"/>
                        </a:rPr>
                        <a:t>)</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a:latin typeface="Garamond" pitchFamily="18" charset="0"/>
                        </a:rPr>
                        <a:t>Centre</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UT</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a:latin typeface="Garamond" pitchFamily="18" charset="0"/>
                        </a:rPr>
                        <a:t>Centre</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UT Share</a:t>
                      </a:r>
                      <a:endParaRPr lang="en-IN" sz="1900" b="1" i="0" u="none" strike="noStrike" dirty="0">
                        <a:solidFill>
                          <a:srgbClr val="000000"/>
                        </a:solidFill>
                        <a:latin typeface="Garamond" pitchFamily="18" charset="0"/>
                      </a:endParaRPr>
                    </a:p>
                  </a:txBody>
                  <a:tcPr marL="15875" marR="15875" marT="15875" marB="0" anchor="ctr"/>
                </a:tc>
              </a:tr>
              <a:tr h="627858">
                <a:tc>
                  <a:txBody>
                    <a:bodyPr/>
                    <a:lstStyle/>
                    <a:p>
                      <a:pPr algn="ctr" fontAlgn="ctr"/>
                      <a:r>
                        <a:rPr lang="en-US" sz="1900" b="1" u="none" strike="noStrike" dirty="0">
                          <a:latin typeface="Garamond" pitchFamily="18" charset="0"/>
                        </a:rPr>
                        <a:t>Cost of Food-grains</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37.83</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a:latin typeface="Garamond" pitchFamily="18" charset="0"/>
                        </a:rPr>
                        <a:t>0</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a:latin typeface="Garamond" pitchFamily="18" charset="0"/>
                        </a:rPr>
                        <a:t>0</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18.71</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a:latin typeface="Garamond" pitchFamily="18" charset="0"/>
                        </a:rPr>
                        <a:t>0</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49.46</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a:latin typeface="Garamond" pitchFamily="18" charset="0"/>
                        </a:rPr>
                        <a:t>0</a:t>
                      </a:r>
                      <a:endParaRPr lang="en-IN" sz="1900" b="1" i="0" u="none" strike="noStrike" dirty="0">
                        <a:solidFill>
                          <a:srgbClr val="000000"/>
                        </a:solidFill>
                        <a:latin typeface="Garamond" pitchFamily="18" charset="0"/>
                      </a:endParaRPr>
                    </a:p>
                  </a:txBody>
                  <a:tcPr marL="15875" marR="15875" marT="15875" marB="0" anchor="ctr"/>
                </a:tc>
              </a:tr>
              <a:tr h="320597">
                <a:tc>
                  <a:txBody>
                    <a:bodyPr/>
                    <a:lstStyle/>
                    <a:p>
                      <a:pPr algn="ctr" fontAlgn="ctr"/>
                      <a:r>
                        <a:rPr lang="en-US" sz="1900" b="1" u="none" strike="noStrike" dirty="0">
                          <a:latin typeface="Garamond" pitchFamily="18" charset="0"/>
                        </a:rPr>
                        <a:t>Cooking cost</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632.37</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0</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445.77</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521.68</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445.77</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82.50</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IN" sz="1900" b="1" u="none" strike="noStrike" dirty="0" smtClean="0">
                          <a:latin typeface="Garamond" pitchFamily="18" charset="0"/>
                        </a:rPr>
                        <a:t>100.00</a:t>
                      </a:r>
                      <a:endParaRPr lang="en-IN" sz="1900" b="1" i="0" u="none" strike="noStrike" dirty="0">
                        <a:solidFill>
                          <a:srgbClr val="000000"/>
                        </a:solidFill>
                        <a:latin typeface="Garamond" pitchFamily="18" charset="0"/>
                      </a:endParaRPr>
                    </a:p>
                  </a:txBody>
                  <a:tcPr marL="15875" marR="15875" marT="15875" marB="0" anchor="ctr"/>
                </a:tc>
              </a:tr>
              <a:tr h="627858">
                <a:tc>
                  <a:txBody>
                    <a:bodyPr/>
                    <a:lstStyle/>
                    <a:p>
                      <a:pPr algn="ctr" fontAlgn="ctr"/>
                      <a:r>
                        <a:rPr lang="en-US" sz="1900" b="1" u="none" strike="noStrike" dirty="0">
                          <a:latin typeface="Garamond" pitchFamily="18" charset="0"/>
                        </a:rPr>
                        <a:t>Honorarium of CCH</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82.50</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0</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155.78</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79.61</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155.78</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96.50</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100.00</a:t>
                      </a:r>
                      <a:endParaRPr lang="en-IN" sz="1900" b="1" i="0" u="none" strike="noStrike" dirty="0">
                        <a:solidFill>
                          <a:srgbClr val="000000"/>
                        </a:solidFill>
                        <a:latin typeface="Garamond" pitchFamily="18" charset="0"/>
                      </a:endParaRPr>
                    </a:p>
                  </a:txBody>
                  <a:tcPr marL="15875" marR="15875" marT="15875" marB="0" anchor="ctr"/>
                </a:tc>
              </a:tr>
              <a:tr h="627858">
                <a:tc>
                  <a:txBody>
                    <a:bodyPr/>
                    <a:lstStyle/>
                    <a:p>
                      <a:pPr algn="ctr" fontAlgn="ctr"/>
                      <a:r>
                        <a:rPr lang="en-US" sz="1900" b="1" u="none" strike="noStrike" dirty="0">
                          <a:latin typeface="Garamond" pitchFamily="18" charset="0"/>
                        </a:rPr>
                        <a:t>Transportation Assistance</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10.92</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a:latin typeface="Garamond" pitchFamily="18" charset="0"/>
                        </a:rPr>
                        <a:t>0</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50.03</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4.46</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50.03</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40.84</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100.00</a:t>
                      </a:r>
                      <a:endParaRPr lang="en-IN" sz="1900" b="1" i="0" u="none" strike="noStrike" dirty="0">
                        <a:solidFill>
                          <a:srgbClr val="000000"/>
                        </a:solidFill>
                        <a:latin typeface="Garamond" pitchFamily="18" charset="0"/>
                      </a:endParaRPr>
                    </a:p>
                  </a:txBody>
                  <a:tcPr marL="15875" marR="15875" marT="15875" marB="0" anchor="ctr"/>
                </a:tc>
              </a:tr>
              <a:tr h="1242379">
                <a:tc>
                  <a:txBody>
                    <a:bodyPr/>
                    <a:lstStyle/>
                    <a:p>
                      <a:pPr algn="ctr" fontAlgn="ctr"/>
                      <a:r>
                        <a:rPr lang="en-US" sz="1900" b="1" u="none" strike="noStrike" dirty="0">
                          <a:latin typeface="Garamond" pitchFamily="18" charset="0"/>
                        </a:rPr>
                        <a:t>Monitoring Management, and Evaluation (MME)</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30.00</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0</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55.09</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28.27</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55.09</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94.23</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100.00</a:t>
                      </a:r>
                      <a:endParaRPr lang="en-IN" sz="1900" b="1" i="0" u="none" strike="noStrike" dirty="0">
                        <a:solidFill>
                          <a:srgbClr val="000000"/>
                        </a:solidFill>
                        <a:latin typeface="Garamond" pitchFamily="18" charset="0"/>
                      </a:endParaRPr>
                    </a:p>
                  </a:txBody>
                  <a:tcPr marL="15875" marR="15875" marT="15875" marB="0" anchor="ctr"/>
                </a:tc>
              </a:tr>
              <a:tr h="392113">
                <a:tc>
                  <a:txBody>
                    <a:bodyPr/>
                    <a:lstStyle/>
                    <a:p>
                      <a:pPr algn="ctr" fontAlgn="ctr"/>
                      <a:r>
                        <a:rPr lang="en-US" sz="1900" b="1" u="none" strike="noStrike" dirty="0">
                          <a:latin typeface="Garamond" pitchFamily="18" charset="0"/>
                        </a:rPr>
                        <a:t>Total</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793.62</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0</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706.67</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652.73</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706.67</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82.25</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100.00</a:t>
                      </a:r>
                      <a:endParaRPr lang="en-IN" sz="1900" b="1" i="0" u="none" strike="noStrike" dirty="0">
                        <a:solidFill>
                          <a:srgbClr val="000000"/>
                        </a:solidFill>
                        <a:latin typeface="Garamond" pitchFamily="18" charset="0"/>
                      </a:endParaRPr>
                    </a:p>
                  </a:txBody>
                  <a:tcPr marL="15875" marR="15875" marT="15875" marB="0"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2"/>
          <p:cNvSpPr txBox="1">
            <a:spLocks noChangeArrowheads="1"/>
          </p:cNvSpPr>
          <p:nvPr/>
        </p:nvSpPr>
        <p:spPr>
          <a:xfrm>
            <a:off x="428596" y="381000"/>
            <a:ext cx="8501122" cy="1119174"/>
          </a:xfrm>
          <a:prstGeom prst="rect">
            <a:avLst/>
          </a:prstGeom>
        </p:spPr>
        <p:txBody>
          <a:bodyPr vert="horz" lIns="91440" tIns="45720" rIns="91440" bIns="45720" rtlCol="0" anchor="ctr">
            <a:noAutofit/>
          </a:bodyPr>
          <a:lstStyle/>
          <a:p>
            <a:pPr lvl="0" algn="ctr">
              <a:spcBef>
                <a:spcPct val="0"/>
              </a:spcBef>
              <a:defRPr/>
            </a:pPr>
            <a:r>
              <a:rPr lang="en-US" sz="2800" b="1" dirty="0" smtClean="0">
                <a:latin typeface="Garamond" pitchFamily="18" charset="0"/>
              </a:rPr>
              <a:t/>
            </a:r>
            <a:br>
              <a:rPr lang="en-US" sz="2800" b="1" dirty="0" smtClean="0">
                <a:latin typeface="Garamond" pitchFamily="18" charset="0"/>
              </a:rPr>
            </a:br>
            <a:r>
              <a:rPr lang="en-US" sz="3200" b="1" dirty="0" smtClean="0">
                <a:latin typeface="Garamond" pitchFamily="18" charset="0"/>
              </a:rPr>
              <a:t>Payment of Bills of Food Grains to FCI</a:t>
            </a:r>
          </a:p>
          <a:p>
            <a:pPr lvl="0" algn="ctr">
              <a:spcBef>
                <a:spcPct val="0"/>
              </a:spcBef>
              <a:defRPr/>
            </a:pPr>
            <a:r>
              <a:rPr lang="en-US" sz="2400" b="1" dirty="0" smtClean="0">
                <a:latin typeface="Garamond" pitchFamily="18" charset="0"/>
              </a:rPr>
              <a:t>During the year 2018-19</a:t>
            </a:r>
            <a:r>
              <a:rPr lang="en-US" sz="2800" dirty="0" smtClean="0">
                <a:latin typeface="Garamond" pitchFamily="18" charset="0"/>
              </a:rPr>
              <a:t/>
            </a:r>
            <a:br>
              <a:rPr lang="en-US" sz="2800" dirty="0" smtClean="0">
                <a:latin typeface="Garamond" pitchFamily="18" charset="0"/>
              </a:rPr>
            </a:br>
            <a:r>
              <a:rPr lang="en-US" sz="2800" dirty="0" smtClean="0">
                <a:latin typeface="Garamond" pitchFamily="18" charset="0"/>
              </a:rPr>
              <a:t>					        </a:t>
            </a:r>
            <a:r>
              <a:rPr lang="en-US" sz="1600" b="1" dirty="0" smtClean="0">
                <a:latin typeface="Garamond" pitchFamily="18" charset="0"/>
              </a:rPr>
              <a:t>(Figures in </a:t>
            </a:r>
            <a:r>
              <a:rPr lang="en-US" sz="1600" b="1" dirty="0" err="1" smtClean="0">
                <a:latin typeface="Garamond" pitchFamily="18" charset="0"/>
              </a:rPr>
              <a:t>Lakh</a:t>
            </a:r>
            <a:r>
              <a:rPr lang="en-US" sz="1600" b="1" dirty="0" smtClean="0">
                <a:latin typeface="Garamond" pitchFamily="18" charset="0"/>
              </a:rPr>
              <a:t>)</a:t>
            </a:r>
          </a:p>
        </p:txBody>
      </p:sp>
      <p:graphicFrame>
        <p:nvGraphicFramePr>
          <p:cNvPr id="4" name="Group 31"/>
          <p:cNvGraphicFramePr>
            <a:graphicFrameLocks/>
          </p:cNvGraphicFramePr>
          <p:nvPr/>
        </p:nvGraphicFramePr>
        <p:xfrm>
          <a:off x="428597" y="2081407"/>
          <a:ext cx="8343928" cy="4347991"/>
        </p:xfrm>
        <a:graphic>
          <a:graphicData uri="http://schemas.openxmlformats.org/drawingml/2006/table">
            <a:tbl>
              <a:tblPr>
                <a:tableStyleId>{0505E3EF-67EA-436B-97B2-0124C06EBD24}</a:tableStyleId>
              </a:tblPr>
              <a:tblGrid>
                <a:gridCol w="1315837"/>
                <a:gridCol w="1398807"/>
                <a:gridCol w="1357322"/>
                <a:gridCol w="1268787"/>
                <a:gridCol w="1238436"/>
                <a:gridCol w="1764739"/>
              </a:tblGrid>
              <a:tr h="171601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Food Grains for Both Primary &amp; U. Primary</a:t>
                      </a:r>
                      <a:endParaRPr kumimoji="0" lang="en-US" sz="20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Central Assistance  Allocated</a:t>
                      </a:r>
                      <a:endParaRPr kumimoji="0" lang="en-US" sz="20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Central Assistance Released </a:t>
                      </a:r>
                      <a:endParaRPr kumimoji="0" lang="en-US" sz="20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Bills Raised by FCI</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Payment  to FCI</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Outstanding </a:t>
                      </a:r>
                      <a:endParaRPr kumimoji="0" lang="en-US" sz="2000" b="1" i="0" u="none" strike="noStrike" cap="none" normalizeH="0" baseline="0" dirty="0" smtClean="0">
                        <a:ln>
                          <a:noFill/>
                        </a:ln>
                        <a:solidFill>
                          <a:schemeClr val="tx1"/>
                        </a:solidFill>
                        <a:effectLst/>
                        <a:latin typeface="Garamond" pitchFamily="18" charset="0"/>
                      </a:endParaRPr>
                    </a:p>
                  </a:txBody>
                  <a:tcPr anchor="ctr" horzOverflow="overflow"/>
                </a:tc>
              </a:tr>
              <a:tr h="242775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sz="2500" b="1" u="none" strike="noStrike" cap="none" normalizeH="0" baseline="0" dirty="0" smtClean="0">
                          <a:ln>
                            <a:noFill/>
                          </a:ln>
                          <a:effectLst/>
                          <a:latin typeface="Garamond" pitchFamily="18" charset="0"/>
                        </a:rPr>
                        <a:t>Rice &amp; Wheat</a:t>
                      </a:r>
                      <a:endParaRPr kumimoji="0" lang="en-US" sz="2000" b="1" u="none" strike="noStrike" cap="none" normalizeH="0" baseline="0" dirty="0" smtClean="0">
                        <a:ln>
                          <a:noFill/>
                        </a:ln>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500" b="1" u="none" strike="noStrike" cap="none" normalizeH="0" baseline="0" dirty="0" smtClean="0">
                          <a:ln>
                            <a:noFill/>
                          </a:ln>
                          <a:effectLst/>
                          <a:latin typeface="Garamond" pitchFamily="18" charset="0"/>
                        </a:rPr>
                        <a:t>36.31</a:t>
                      </a:r>
                      <a:endParaRPr kumimoji="0" lang="en-US" sz="25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500" b="1" u="none" strike="noStrike" cap="none" normalizeH="0" baseline="0" dirty="0" smtClean="0">
                          <a:ln>
                            <a:noFill/>
                          </a:ln>
                          <a:effectLst/>
                          <a:latin typeface="Garamond" pitchFamily="18" charset="0"/>
                        </a:rPr>
                        <a:t>36.31</a:t>
                      </a:r>
                      <a:endParaRPr kumimoji="0" lang="en-US" sz="25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500" b="1" u="none" strike="noStrike" cap="none" normalizeH="0" baseline="0" dirty="0" smtClean="0">
                          <a:ln>
                            <a:noFill/>
                          </a:ln>
                          <a:effectLst/>
                          <a:latin typeface="Garamond" pitchFamily="18" charset="0"/>
                        </a:rPr>
                        <a:t>18.71</a:t>
                      </a:r>
                      <a:endParaRPr kumimoji="0" lang="en-US" sz="25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500" b="1" u="none" strike="noStrike" cap="none" normalizeH="0" baseline="0" dirty="0" smtClean="0">
                          <a:ln>
                            <a:noFill/>
                          </a:ln>
                          <a:effectLst/>
                          <a:latin typeface="Garamond" pitchFamily="18" charset="0"/>
                        </a:rPr>
                        <a:t>18.71</a:t>
                      </a:r>
                      <a:endParaRPr kumimoji="0" lang="en-US" sz="25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500" b="1" u="none" strike="noStrike" cap="none" normalizeH="0" baseline="0" dirty="0" smtClean="0">
                          <a:ln>
                            <a:noFill/>
                          </a:ln>
                          <a:effectLst/>
                          <a:latin typeface="Garamond" pitchFamily="18" charset="0"/>
                        </a:rPr>
                        <a:t>Nil</a:t>
                      </a:r>
                      <a:endParaRPr kumimoji="0" lang="en-US" sz="2500" b="1" i="0" u="none" strike="noStrike" cap="none" normalizeH="0" baseline="0" dirty="0" smtClean="0">
                        <a:ln>
                          <a:noFill/>
                        </a:ln>
                        <a:solidFill>
                          <a:schemeClr val="tx1"/>
                        </a:solidFill>
                        <a:effectLst/>
                        <a:latin typeface="Garamond" pitchFamily="18" charset="0"/>
                      </a:endParaRPr>
                    </a:p>
                  </a:txBody>
                  <a:tcPr anchor="ctr" horzOverflow="overflow"/>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071538" y="274638"/>
            <a:ext cx="7615262"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Garamond" pitchFamily="18" charset="0"/>
                <a:ea typeface="+mj-ea"/>
                <a:cs typeface="+mj-cs"/>
              </a:rPr>
              <a:t>Data Entry</a:t>
            </a:r>
            <a:r>
              <a:rPr kumimoji="0" lang="en-US" sz="2800" b="1" i="0" u="none" strike="noStrike" kern="1200" cap="none" spc="0" normalizeH="0" noProof="0" dirty="0" smtClean="0">
                <a:ln>
                  <a:noFill/>
                </a:ln>
                <a:solidFill>
                  <a:schemeClr val="tx1"/>
                </a:solidFill>
                <a:effectLst/>
                <a:uLnTx/>
                <a:uFillTx/>
                <a:latin typeface="Garamond" pitchFamily="18" charset="0"/>
                <a:ea typeface="+mj-ea"/>
                <a:cs typeface="+mj-cs"/>
              </a:rPr>
              <a:t> </a:t>
            </a:r>
            <a:r>
              <a:rPr kumimoji="0" lang="en-US" sz="2800" b="1" i="0" u="none" strike="noStrike" kern="1200" cap="none" spc="0" normalizeH="0" baseline="0" noProof="0" dirty="0" smtClean="0">
                <a:ln>
                  <a:noFill/>
                </a:ln>
                <a:solidFill>
                  <a:schemeClr val="tx1"/>
                </a:solidFill>
                <a:effectLst/>
                <a:uLnTx/>
                <a:uFillTx/>
                <a:latin typeface="Garamond" pitchFamily="18" charset="0"/>
                <a:ea typeface="+mj-ea"/>
                <a:cs typeface="+mj-cs"/>
              </a:rPr>
              <a:t>Status under MDM-MIS Portal</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atin typeface="Garamond" pitchFamily="18" charset="0"/>
                <a:ea typeface="+mj-ea"/>
                <a:cs typeface="+mj-cs"/>
              </a:rPr>
              <a:t>&amp;</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Garamond" pitchFamily="18" charset="0"/>
                <a:ea typeface="+mj-ea"/>
                <a:cs typeface="+mj-cs"/>
              </a:rPr>
              <a:t>Status</a:t>
            </a:r>
            <a:r>
              <a:rPr kumimoji="0" lang="en-US" sz="2800" b="1" i="0" u="none" strike="noStrike" kern="1200" cap="none" spc="0" normalizeH="0" noProof="0" dirty="0" smtClean="0">
                <a:ln>
                  <a:noFill/>
                </a:ln>
                <a:solidFill>
                  <a:schemeClr val="tx1"/>
                </a:solidFill>
                <a:effectLst/>
                <a:uLnTx/>
                <a:uFillTx/>
                <a:latin typeface="Garamond" pitchFamily="18" charset="0"/>
                <a:ea typeface="+mj-ea"/>
                <a:cs typeface="+mj-cs"/>
              </a:rPr>
              <a:t> of Automated Monitoring System</a:t>
            </a:r>
            <a:endParaRPr kumimoji="0" lang="en-US" sz="2800" b="1" i="0" u="none" strike="noStrike" kern="1200" cap="none" spc="0" normalizeH="0" baseline="0" noProof="0" dirty="0" smtClean="0">
              <a:ln>
                <a:noFill/>
              </a:ln>
              <a:solidFill>
                <a:schemeClr val="tx1"/>
              </a:solidFill>
              <a:effectLst/>
              <a:uLnTx/>
              <a:uFillTx/>
              <a:latin typeface="Garamond" pitchFamily="18" charset="0"/>
              <a:ea typeface="+mj-ea"/>
              <a:cs typeface="+mj-cs"/>
            </a:endParaRPr>
          </a:p>
        </p:txBody>
      </p:sp>
      <p:sp>
        <p:nvSpPr>
          <p:cNvPr id="7" name="Rectangle 3"/>
          <p:cNvSpPr txBox="1">
            <a:spLocks noChangeArrowheads="1"/>
          </p:cNvSpPr>
          <p:nvPr/>
        </p:nvSpPr>
        <p:spPr>
          <a:xfrm>
            <a:off x="428596" y="1643050"/>
            <a:ext cx="8429684" cy="5000660"/>
          </a:xfrm>
          <a:prstGeom prst="rect">
            <a:avLst/>
          </a:prstGeom>
          <a:solidFill>
            <a:srgbClr val="E3FCFD"/>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lnSpcReduction="10000"/>
          </a:bodyPr>
          <a:lstStyle/>
          <a:p>
            <a:pPr algn="just">
              <a:lnSpc>
                <a:spcPct val="90000"/>
              </a:lnSpc>
              <a:spcBef>
                <a:spcPct val="20000"/>
              </a:spcBef>
              <a:defRPr/>
            </a:pPr>
            <a:endParaRPr lang="en-US" sz="1200" b="1" dirty="0" smtClean="0">
              <a:latin typeface="Garamond" pitchFamily="18" charset="0"/>
            </a:endParaRPr>
          </a:p>
          <a:p>
            <a:pPr algn="just">
              <a:lnSpc>
                <a:spcPct val="90000"/>
              </a:lnSpc>
              <a:spcBef>
                <a:spcPct val="20000"/>
              </a:spcBef>
              <a:defRPr/>
            </a:pPr>
            <a:r>
              <a:rPr lang="en-US" sz="2800" b="1" dirty="0" smtClean="0">
                <a:latin typeface="Garamond" pitchFamily="18" charset="0"/>
              </a:rPr>
              <a:t>Annual Data Entry		:	100 %</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effectLst/>
              <a:uLnTx/>
              <a:uFillTx/>
              <a:latin typeface="Garamond" pitchFamily="18" charset="0"/>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effectLst/>
                <a:uLnTx/>
                <a:uFillTx/>
                <a:latin typeface="Garamond" pitchFamily="18" charset="0"/>
              </a:rPr>
              <a:t>Monthly Data Entry		:	100</a:t>
            </a:r>
            <a:r>
              <a:rPr kumimoji="0" lang="en-US" sz="2800" b="1" i="0" u="none" strike="noStrike" kern="1200" cap="none" spc="0" normalizeH="0" noProof="0" dirty="0" smtClean="0">
                <a:ln>
                  <a:noFill/>
                </a:ln>
                <a:effectLst/>
                <a:uLnTx/>
                <a:uFillTx/>
                <a:latin typeface="Garamond" pitchFamily="18" charset="0"/>
              </a:rPr>
              <a:t> %</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endParaRPr lang="en-US" sz="2800" b="1" dirty="0" smtClean="0">
              <a:latin typeface="Garamond" pitchFamily="18" charset="0"/>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800" b="1" i="0" u="none" strike="noStrike" kern="1200" cap="none" spc="0" normalizeH="0" noProof="0" dirty="0" smtClean="0">
                <a:ln>
                  <a:noFill/>
                </a:ln>
                <a:effectLst/>
                <a:uLnTx/>
                <a:uFillTx/>
                <a:latin typeface="Garamond" pitchFamily="18" charset="0"/>
              </a:rPr>
              <a:t>Health Data Entry		:	100 %</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endParaRPr lang="en-US" sz="2400" b="1" dirty="0" smtClean="0">
              <a:latin typeface="Garamond" pitchFamily="18" charset="0"/>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800" b="1" i="0" u="none" strike="noStrike" kern="1200" cap="none" spc="0" normalizeH="0" noProof="0" dirty="0" smtClean="0">
              <a:ln>
                <a:noFill/>
              </a:ln>
              <a:effectLst/>
              <a:uLnTx/>
              <a:uFillTx/>
              <a:latin typeface="Garamond" pitchFamily="18" charset="0"/>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800" b="1" i="0" u="none" strike="noStrike" kern="1200" cap="none" spc="0" normalizeH="0" noProof="0" dirty="0" smtClean="0">
                <a:ln>
                  <a:noFill/>
                </a:ln>
                <a:effectLst/>
                <a:uLnTx/>
                <a:uFillTx/>
                <a:latin typeface="Garamond" pitchFamily="18" charset="0"/>
              </a:rPr>
              <a:t>SMS based Automated Monitoring System (AMS) has been implemented successfully in UT Chandigarh through NIC Chandigarh (Adopted the Model of NIC HP)</a:t>
            </a: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2813</TotalTime>
  <Words>1166</Words>
  <Application>Microsoft Office PowerPoint</Application>
  <PresentationFormat>On-screen Show (4:3)</PresentationFormat>
  <Paragraphs>351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Cooking Process/Monitoring of MDM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s.k sinha</cp:lastModifiedBy>
  <cp:revision>401</cp:revision>
  <dcterms:created xsi:type="dcterms:W3CDTF">2014-07-25T09:05:43Z</dcterms:created>
  <dcterms:modified xsi:type="dcterms:W3CDTF">2019-07-05T06:48:34Z</dcterms:modified>
</cp:coreProperties>
</file>